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300" r:id="rId2"/>
    <p:sldId id="258" r:id="rId3"/>
    <p:sldId id="257" r:id="rId4"/>
    <p:sldId id="302" r:id="rId5"/>
    <p:sldId id="303" r:id="rId6"/>
    <p:sldId id="304" r:id="rId7"/>
    <p:sldId id="305" r:id="rId8"/>
    <p:sldId id="306" r:id="rId9"/>
    <p:sldId id="784" r:id="rId10"/>
    <p:sldId id="785" r:id="rId11"/>
    <p:sldId id="786" r:id="rId12"/>
    <p:sldId id="787" r:id="rId13"/>
    <p:sldId id="789" r:id="rId14"/>
    <p:sldId id="788" r:id="rId15"/>
    <p:sldId id="790" r:id="rId16"/>
    <p:sldId id="792" r:id="rId17"/>
    <p:sldId id="793" r:id="rId18"/>
    <p:sldId id="794" r:id="rId19"/>
    <p:sldId id="795" r:id="rId20"/>
    <p:sldId id="797" r:id="rId21"/>
    <p:sldId id="798" r:id="rId22"/>
    <p:sldId id="799" r:id="rId23"/>
    <p:sldId id="800" r:id="rId24"/>
    <p:sldId id="801" r:id="rId25"/>
    <p:sldId id="802" r:id="rId26"/>
    <p:sldId id="803" r:id="rId27"/>
    <p:sldId id="809" r:id="rId28"/>
    <p:sldId id="804" r:id="rId29"/>
    <p:sldId id="805" r:id="rId30"/>
    <p:sldId id="806" r:id="rId31"/>
    <p:sldId id="807" r:id="rId32"/>
    <p:sldId id="808" r:id="rId33"/>
    <p:sldId id="810" r:id="rId34"/>
    <p:sldId id="811" r:id="rId35"/>
    <p:sldId id="283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/>
    <p:restoredTop sz="94678"/>
  </p:normalViewPr>
  <p:slideViewPr>
    <p:cSldViewPr snapToGrid="0">
      <p:cViewPr varScale="1">
        <p:scale>
          <a:sx n="142" d="100"/>
          <a:sy n="142" d="100"/>
        </p:scale>
        <p:origin x="93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ED4A9-B493-6247-BB02-DA2110D9C5A0}" type="datetimeFigureOut">
              <a:rPr lang="it-IT" smtClean="0"/>
              <a:t>29/09/24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DDF90-4F04-CD43-A5F8-189146B07A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02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Questa presentazione è stata generata automaticamente da PowerPoint Copilot in base al contenuto trovato in questo documento:
https://datamastersai-my.sharepoint.com/personal/team_datamastersai_onmicrosoft_com/Documents/NoSQL/1%20-%20Introduzione%20ai%20Database%20Column%20Based.docx
I contenuti generati dall'intelligenza artificiale potrebbero non essere corretti.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70588-0840-0445-B766-4BA40F7F09E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e8235d9a7_0_3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2de8235d9a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62141aa9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3062141aa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74" y="604622"/>
            <a:ext cx="9564295" cy="1692351"/>
          </a:xfrm>
          <a:ln>
            <a:noFill/>
          </a:ln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dirty="0"/>
              <a:t>LARGE LANGUAGE</a:t>
            </a:r>
            <a:br>
              <a:rPr lang="it-IT" dirty="0"/>
            </a:br>
            <a:r>
              <a:rPr lang="it-IT" dirty="0"/>
              <a:t>MODELS</a:t>
            </a:r>
          </a:p>
        </p:txBody>
      </p:sp>
      <p:pic>
        <p:nvPicPr>
          <p:cNvPr id="8" name="Immagine 7" descr="Immagine che contiene schermata, Policromia, Elementi grafici, arancione&#10;&#10;Descrizione generata automaticamente">
            <a:extLst>
              <a:ext uri="{FF2B5EF4-FFF2-40B4-BE49-F238E27FC236}">
                <a16:creationId xmlns:a16="http://schemas.microsoft.com/office/drawing/2014/main" id="{A8B4248A-3395-949C-882E-67EDC198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9" name="Elemento grafico 13">
            <a:extLst>
              <a:ext uri="{FF2B5EF4-FFF2-40B4-BE49-F238E27FC236}">
                <a16:creationId xmlns:a16="http://schemas.microsoft.com/office/drawing/2014/main" id="{AFD9972D-245B-8710-40D8-7B30CD3DC4CF}"/>
              </a:ext>
            </a:extLst>
          </p:cNvPr>
          <p:cNvGrpSpPr/>
          <p:nvPr/>
        </p:nvGrpSpPr>
        <p:grpSpPr>
          <a:xfrm>
            <a:off x="9403822" y="6253378"/>
            <a:ext cx="2362199" cy="317915"/>
            <a:chOff x="3529477" y="82930"/>
            <a:chExt cx="1805723" cy="243022"/>
          </a:xfrm>
          <a:solidFill>
            <a:schemeClr val="bg1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20CAD70-862A-CB84-0384-9BD4F786DC26}"/>
                </a:ext>
              </a:extLst>
            </p:cNvPr>
            <p:cNvSpPr/>
            <p:nvPr/>
          </p:nvSpPr>
          <p:spPr>
            <a:xfrm>
              <a:off x="3529477" y="82930"/>
              <a:ext cx="198312" cy="239417"/>
            </a:xfrm>
            <a:custGeom>
              <a:avLst/>
              <a:gdLst>
                <a:gd name="connsiteX0" fmla="*/ 36057 w 198312"/>
                <a:gd name="connsiteY0" fmla="*/ 205524 h 239417"/>
                <a:gd name="connsiteX1" fmla="*/ 83652 w 198312"/>
                <a:gd name="connsiteY1" fmla="*/ 205524 h 239417"/>
                <a:gd name="connsiteX2" fmla="*/ 162256 w 198312"/>
                <a:gd name="connsiteY2" fmla="*/ 120430 h 239417"/>
                <a:gd name="connsiteX3" fmla="*/ 83652 w 198312"/>
                <a:gd name="connsiteY3" fmla="*/ 35336 h 239417"/>
                <a:gd name="connsiteX4" fmla="*/ 36057 w 198312"/>
                <a:gd name="connsiteY4" fmla="*/ 35336 h 239417"/>
                <a:gd name="connsiteX5" fmla="*/ 36057 w 198312"/>
                <a:gd name="connsiteY5" fmla="*/ 206245 h 239417"/>
                <a:gd name="connsiteX6" fmla="*/ 36057 w 198312"/>
                <a:gd name="connsiteY6" fmla="*/ 205524 h 239417"/>
                <a:gd name="connsiteX7" fmla="*/ 0 w 198312"/>
                <a:gd name="connsiteY7" fmla="*/ 239417 h 239417"/>
                <a:gd name="connsiteX8" fmla="*/ 0 w 198312"/>
                <a:gd name="connsiteY8" fmla="*/ 0 h 239417"/>
                <a:gd name="connsiteX9" fmla="*/ 83652 w 198312"/>
                <a:gd name="connsiteY9" fmla="*/ 0 h 239417"/>
                <a:gd name="connsiteX10" fmla="*/ 198312 w 198312"/>
                <a:gd name="connsiteY10" fmla="*/ 119709 h 239417"/>
                <a:gd name="connsiteX11" fmla="*/ 83652 w 198312"/>
                <a:gd name="connsiteY11" fmla="*/ 239417 h 239417"/>
                <a:gd name="connsiteX12" fmla="*/ 0 w 198312"/>
                <a:gd name="connsiteY12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312" h="239417">
                  <a:moveTo>
                    <a:pt x="36057" y="205524"/>
                  </a:moveTo>
                  <a:lnTo>
                    <a:pt x="83652" y="205524"/>
                  </a:lnTo>
                  <a:cubicBezTo>
                    <a:pt x="128362" y="205524"/>
                    <a:pt x="162256" y="170909"/>
                    <a:pt x="162256" y="120430"/>
                  </a:cubicBezTo>
                  <a:cubicBezTo>
                    <a:pt x="162256" y="69950"/>
                    <a:pt x="128362" y="35336"/>
                    <a:pt x="83652" y="35336"/>
                  </a:cubicBezTo>
                  <a:lnTo>
                    <a:pt x="36057" y="35336"/>
                  </a:lnTo>
                  <a:lnTo>
                    <a:pt x="36057" y="206245"/>
                  </a:lnTo>
                  <a:lnTo>
                    <a:pt x="36057" y="205524"/>
                  </a:lnTo>
                  <a:close/>
                  <a:moveTo>
                    <a:pt x="0" y="239417"/>
                  </a:moveTo>
                  <a:lnTo>
                    <a:pt x="0" y="0"/>
                  </a:lnTo>
                  <a:lnTo>
                    <a:pt x="83652" y="0"/>
                  </a:lnTo>
                  <a:cubicBezTo>
                    <a:pt x="148554" y="0"/>
                    <a:pt x="198312" y="49758"/>
                    <a:pt x="198312" y="119709"/>
                  </a:cubicBezTo>
                  <a:cubicBezTo>
                    <a:pt x="198312" y="189659"/>
                    <a:pt x="148554" y="239417"/>
                    <a:pt x="83652" y="239417"/>
                  </a:cubicBezTo>
                  <a:lnTo>
                    <a:pt x="0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09658293-3BB3-291B-E91F-0CF4A34F430E}"/>
                </a:ext>
              </a:extLst>
            </p:cNvPr>
            <p:cNvSpPr/>
            <p:nvPr/>
          </p:nvSpPr>
          <p:spPr>
            <a:xfrm>
              <a:off x="3740049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9" y="29567"/>
                    <a:pt x="33893" y="51922"/>
                    <a:pt x="33893" y="87979"/>
                  </a:cubicBezTo>
                  <a:cubicBezTo>
                    <a:pt x="33893" y="124035"/>
                    <a:pt x="56249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D9EA0DA0-D36F-A513-DBCE-46773A1DAF15}"/>
                </a:ext>
              </a:extLst>
            </p:cNvPr>
            <p:cNvSpPr/>
            <p:nvPr/>
          </p:nvSpPr>
          <p:spPr>
            <a:xfrm>
              <a:off x="3920333" y="104564"/>
              <a:ext cx="100238" cy="218504"/>
            </a:xfrm>
            <a:custGeom>
              <a:avLst/>
              <a:gdLst>
                <a:gd name="connsiteX0" fmla="*/ 27403 w 100238"/>
                <a:gd name="connsiteY0" fmla="*/ 182447 h 218504"/>
                <a:gd name="connsiteX1" fmla="*/ 27403 w 100238"/>
                <a:gd name="connsiteY1" fmla="*/ 80046 h 218504"/>
                <a:gd name="connsiteX2" fmla="*/ 0 w 100238"/>
                <a:gd name="connsiteY2" fmla="*/ 80046 h 218504"/>
                <a:gd name="connsiteX3" fmla="*/ 0 w 100238"/>
                <a:gd name="connsiteY3" fmla="*/ 47595 h 218504"/>
                <a:gd name="connsiteX4" fmla="*/ 27403 w 100238"/>
                <a:gd name="connsiteY4" fmla="*/ 47595 h 218504"/>
                <a:gd name="connsiteX5" fmla="*/ 27403 w 100238"/>
                <a:gd name="connsiteY5" fmla="*/ 0 h 218504"/>
                <a:gd name="connsiteX6" fmla="*/ 61297 w 100238"/>
                <a:gd name="connsiteY6" fmla="*/ 0 h 218504"/>
                <a:gd name="connsiteX7" fmla="*/ 61297 w 100238"/>
                <a:gd name="connsiteY7" fmla="*/ 47595 h 218504"/>
                <a:gd name="connsiteX8" fmla="*/ 100238 w 100238"/>
                <a:gd name="connsiteY8" fmla="*/ 47595 h 218504"/>
                <a:gd name="connsiteX9" fmla="*/ 100238 w 100238"/>
                <a:gd name="connsiteY9" fmla="*/ 80046 h 218504"/>
                <a:gd name="connsiteX10" fmla="*/ 61297 w 100238"/>
                <a:gd name="connsiteY10" fmla="*/ 80046 h 218504"/>
                <a:gd name="connsiteX11" fmla="*/ 61297 w 100238"/>
                <a:gd name="connsiteY11" fmla="*/ 177399 h 218504"/>
                <a:gd name="connsiteX12" fmla="*/ 71393 w 100238"/>
                <a:gd name="connsiteY12" fmla="*/ 187495 h 218504"/>
                <a:gd name="connsiteX13" fmla="*/ 100238 w 100238"/>
                <a:gd name="connsiteY13" fmla="*/ 187495 h 218504"/>
                <a:gd name="connsiteX14" fmla="*/ 100238 w 100238"/>
                <a:gd name="connsiteY14" fmla="*/ 218504 h 218504"/>
                <a:gd name="connsiteX15" fmla="*/ 64181 w 100238"/>
                <a:gd name="connsiteY15" fmla="*/ 218504 h 218504"/>
                <a:gd name="connsiteX16" fmla="*/ 26682 w 100238"/>
                <a:gd name="connsiteY16" fmla="*/ 182447 h 218504"/>
                <a:gd name="connsiteX17" fmla="*/ 27403 w 100238"/>
                <a:gd name="connsiteY17" fmla="*/ 182447 h 2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238" h="218504">
                  <a:moveTo>
                    <a:pt x="27403" y="182447"/>
                  </a:moveTo>
                  <a:lnTo>
                    <a:pt x="27403" y="80046"/>
                  </a:lnTo>
                  <a:lnTo>
                    <a:pt x="0" y="80046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61297" y="0"/>
                  </a:lnTo>
                  <a:lnTo>
                    <a:pt x="61297" y="47595"/>
                  </a:lnTo>
                  <a:lnTo>
                    <a:pt x="100238" y="47595"/>
                  </a:lnTo>
                  <a:lnTo>
                    <a:pt x="100238" y="80046"/>
                  </a:lnTo>
                  <a:lnTo>
                    <a:pt x="61297" y="80046"/>
                  </a:lnTo>
                  <a:lnTo>
                    <a:pt x="61297" y="177399"/>
                  </a:lnTo>
                  <a:cubicBezTo>
                    <a:pt x="61297" y="183890"/>
                    <a:pt x="64902" y="187495"/>
                    <a:pt x="71393" y="187495"/>
                  </a:cubicBezTo>
                  <a:lnTo>
                    <a:pt x="100238" y="187495"/>
                  </a:lnTo>
                  <a:lnTo>
                    <a:pt x="100238" y="218504"/>
                  </a:lnTo>
                  <a:lnTo>
                    <a:pt x="64181" y="218504"/>
                  </a:lnTo>
                  <a:cubicBezTo>
                    <a:pt x="39662" y="218504"/>
                    <a:pt x="26682" y="204803"/>
                    <a:pt x="26682" y="182447"/>
                  </a:cubicBezTo>
                  <a:lnTo>
                    <a:pt x="27403" y="18244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8E0636E1-F31E-3C59-D095-14EF20F46378}"/>
                </a:ext>
              </a:extLst>
            </p:cNvPr>
            <p:cNvSpPr/>
            <p:nvPr/>
          </p:nvSpPr>
          <p:spPr>
            <a:xfrm>
              <a:off x="4027061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8" y="29567"/>
                    <a:pt x="33893" y="51922"/>
                    <a:pt x="33893" y="87979"/>
                  </a:cubicBezTo>
                  <a:cubicBezTo>
                    <a:pt x="33893" y="124035"/>
                    <a:pt x="56248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71FA8A66-AC6B-DE05-80D0-8F2283C83075}"/>
                </a:ext>
              </a:extLst>
            </p:cNvPr>
            <p:cNvSpPr/>
            <p:nvPr/>
          </p:nvSpPr>
          <p:spPr>
            <a:xfrm>
              <a:off x="4220325" y="82930"/>
              <a:ext cx="266099" cy="239417"/>
            </a:xfrm>
            <a:custGeom>
              <a:avLst/>
              <a:gdLst>
                <a:gd name="connsiteX0" fmla="*/ 238696 w 266099"/>
                <a:gd name="connsiteY0" fmla="*/ 36057 h 239417"/>
                <a:gd name="connsiteX1" fmla="*/ 224994 w 266099"/>
                <a:gd name="connsiteY1" fmla="*/ 36057 h 239417"/>
                <a:gd name="connsiteX2" fmla="*/ 153602 w 266099"/>
                <a:gd name="connsiteY2" fmla="*/ 239417 h 239417"/>
                <a:gd name="connsiteX3" fmla="*/ 112497 w 266099"/>
                <a:gd name="connsiteY3" fmla="*/ 239417 h 239417"/>
                <a:gd name="connsiteX4" fmla="*/ 41105 w 266099"/>
                <a:gd name="connsiteY4" fmla="*/ 36057 h 239417"/>
                <a:gd name="connsiteX5" fmla="*/ 27403 w 266099"/>
                <a:gd name="connsiteY5" fmla="*/ 36057 h 239417"/>
                <a:gd name="connsiteX6" fmla="*/ 27403 w 266099"/>
                <a:gd name="connsiteY6" fmla="*/ 239417 h 239417"/>
                <a:gd name="connsiteX7" fmla="*/ 0 w 266099"/>
                <a:gd name="connsiteY7" fmla="*/ 239417 h 239417"/>
                <a:gd name="connsiteX8" fmla="*/ 0 w 266099"/>
                <a:gd name="connsiteY8" fmla="*/ 0 h 239417"/>
                <a:gd name="connsiteX9" fmla="*/ 56249 w 266099"/>
                <a:gd name="connsiteY9" fmla="*/ 0 h 239417"/>
                <a:gd name="connsiteX10" fmla="*/ 129804 w 266099"/>
                <a:gd name="connsiteY10" fmla="*/ 208408 h 239417"/>
                <a:gd name="connsiteX11" fmla="*/ 136295 w 266099"/>
                <a:gd name="connsiteY11" fmla="*/ 208408 h 239417"/>
                <a:gd name="connsiteX12" fmla="*/ 209851 w 266099"/>
                <a:gd name="connsiteY12" fmla="*/ 0 h 239417"/>
                <a:gd name="connsiteX13" fmla="*/ 238696 w 266099"/>
                <a:gd name="connsiteY13" fmla="*/ 0 h 239417"/>
                <a:gd name="connsiteX14" fmla="*/ 238696 w 266099"/>
                <a:gd name="connsiteY14" fmla="*/ 36057 h 239417"/>
                <a:gd name="connsiteX15" fmla="*/ 238696 w 266099"/>
                <a:gd name="connsiteY15" fmla="*/ 36057 h 239417"/>
                <a:gd name="connsiteX16" fmla="*/ 238696 w 266099"/>
                <a:gd name="connsiteY16" fmla="*/ 239417 h 239417"/>
                <a:gd name="connsiteX17" fmla="*/ 238696 w 266099"/>
                <a:gd name="connsiteY17" fmla="*/ 36057 h 239417"/>
                <a:gd name="connsiteX18" fmla="*/ 266099 w 266099"/>
                <a:gd name="connsiteY18" fmla="*/ 36057 h 239417"/>
                <a:gd name="connsiteX19" fmla="*/ 266099 w 266099"/>
                <a:gd name="connsiteY19" fmla="*/ 239417 h 239417"/>
                <a:gd name="connsiteX20" fmla="*/ 238696 w 266099"/>
                <a:gd name="connsiteY20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099" h="239417">
                  <a:moveTo>
                    <a:pt x="238696" y="36057"/>
                  </a:moveTo>
                  <a:lnTo>
                    <a:pt x="224994" y="36057"/>
                  </a:lnTo>
                  <a:lnTo>
                    <a:pt x="153602" y="239417"/>
                  </a:lnTo>
                  <a:lnTo>
                    <a:pt x="112497" y="239417"/>
                  </a:lnTo>
                  <a:lnTo>
                    <a:pt x="41105" y="36057"/>
                  </a:lnTo>
                  <a:lnTo>
                    <a:pt x="27403" y="36057"/>
                  </a:lnTo>
                  <a:lnTo>
                    <a:pt x="27403" y="239417"/>
                  </a:lnTo>
                  <a:lnTo>
                    <a:pt x="0" y="239417"/>
                  </a:lnTo>
                  <a:lnTo>
                    <a:pt x="0" y="0"/>
                  </a:lnTo>
                  <a:lnTo>
                    <a:pt x="56249" y="0"/>
                  </a:lnTo>
                  <a:lnTo>
                    <a:pt x="129804" y="208408"/>
                  </a:lnTo>
                  <a:lnTo>
                    <a:pt x="136295" y="208408"/>
                  </a:lnTo>
                  <a:lnTo>
                    <a:pt x="209851" y="0"/>
                  </a:lnTo>
                  <a:lnTo>
                    <a:pt x="238696" y="0"/>
                  </a:lnTo>
                  <a:lnTo>
                    <a:pt x="238696" y="36057"/>
                  </a:lnTo>
                  <a:lnTo>
                    <a:pt x="238696" y="36057"/>
                  </a:lnTo>
                  <a:close/>
                  <a:moveTo>
                    <a:pt x="238696" y="239417"/>
                  </a:moveTo>
                  <a:lnTo>
                    <a:pt x="238696" y="36057"/>
                  </a:lnTo>
                  <a:lnTo>
                    <a:pt x="266099" y="36057"/>
                  </a:lnTo>
                  <a:lnTo>
                    <a:pt x="266099" y="239417"/>
                  </a:lnTo>
                  <a:lnTo>
                    <a:pt x="238696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C1AF6CE-3B87-25F8-F93B-17DE0F8C69DF}"/>
                </a:ext>
              </a:extLst>
            </p:cNvPr>
            <p:cNvSpPr/>
            <p:nvPr/>
          </p:nvSpPr>
          <p:spPr>
            <a:xfrm>
              <a:off x="4503010" y="148553"/>
              <a:ext cx="160813" cy="177399"/>
            </a:xfrm>
            <a:custGeom>
              <a:avLst/>
              <a:gdLst>
                <a:gd name="connsiteX0" fmla="*/ 133410 w 160813"/>
                <a:gd name="connsiteY0" fmla="*/ 149996 h 177399"/>
                <a:gd name="connsiteX1" fmla="*/ 78604 w 160813"/>
                <a:gd name="connsiteY1" fmla="*/ 177399 h 177399"/>
                <a:gd name="connsiteX2" fmla="*/ 0 w 160813"/>
                <a:gd name="connsiteY2" fmla="*/ 88700 h 177399"/>
                <a:gd name="connsiteX3" fmla="*/ 78604 w 160813"/>
                <a:gd name="connsiteY3" fmla="*/ 0 h 177399"/>
                <a:gd name="connsiteX4" fmla="*/ 133410 w 160813"/>
                <a:gd name="connsiteY4" fmla="*/ 27403 h 177399"/>
                <a:gd name="connsiteX5" fmla="*/ 134852 w 160813"/>
                <a:gd name="connsiteY5" fmla="*/ 27403 h 177399"/>
                <a:gd name="connsiteX6" fmla="*/ 134852 w 160813"/>
                <a:gd name="connsiteY6" fmla="*/ 3606 h 177399"/>
                <a:gd name="connsiteX7" fmla="*/ 160813 w 160813"/>
                <a:gd name="connsiteY7" fmla="*/ 3606 h 177399"/>
                <a:gd name="connsiteX8" fmla="*/ 160813 w 160813"/>
                <a:gd name="connsiteY8" fmla="*/ 174515 h 177399"/>
                <a:gd name="connsiteX9" fmla="*/ 134852 w 160813"/>
                <a:gd name="connsiteY9" fmla="*/ 174515 h 177399"/>
                <a:gd name="connsiteX10" fmla="*/ 134852 w 160813"/>
                <a:gd name="connsiteY10" fmla="*/ 150717 h 177399"/>
                <a:gd name="connsiteX11" fmla="*/ 133410 w 160813"/>
                <a:gd name="connsiteY11" fmla="*/ 150717 h 177399"/>
                <a:gd name="connsiteX12" fmla="*/ 133410 w 160813"/>
                <a:gd name="connsiteY12" fmla="*/ 149996 h 177399"/>
                <a:gd name="connsiteX13" fmla="*/ 25961 w 160813"/>
                <a:gd name="connsiteY13" fmla="*/ 88700 h 177399"/>
                <a:gd name="connsiteX14" fmla="*/ 80767 w 160813"/>
                <a:gd name="connsiteY14" fmla="*/ 153602 h 177399"/>
                <a:gd name="connsiteX15" fmla="*/ 135573 w 160813"/>
                <a:gd name="connsiteY15" fmla="*/ 88700 h 177399"/>
                <a:gd name="connsiteX16" fmla="*/ 80767 w 160813"/>
                <a:gd name="connsiteY16" fmla="*/ 23797 h 177399"/>
                <a:gd name="connsiteX17" fmla="*/ 25961 w 160813"/>
                <a:gd name="connsiteY17" fmla="*/ 8870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813" h="177399">
                  <a:moveTo>
                    <a:pt x="133410" y="149996"/>
                  </a:moveTo>
                  <a:cubicBezTo>
                    <a:pt x="119709" y="167303"/>
                    <a:pt x="103122" y="177399"/>
                    <a:pt x="78604" y="177399"/>
                  </a:cubicBezTo>
                  <a:cubicBezTo>
                    <a:pt x="33893" y="177399"/>
                    <a:pt x="0" y="141343"/>
                    <a:pt x="0" y="88700"/>
                  </a:cubicBezTo>
                  <a:cubicBezTo>
                    <a:pt x="0" y="36057"/>
                    <a:pt x="33893" y="0"/>
                    <a:pt x="78604" y="0"/>
                  </a:cubicBezTo>
                  <a:cubicBezTo>
                    <a:pt x="123314" y="0"/>
                    <a:pt x="119709" y="10096"/>
                    <a:pt x="133410" y="27403"/>
                  </a:cubicBezTo>
                  <a:lnTo>
                    <a:pt x="134852" y="27403"/>
                  </a:lnTo>
                  <a:lnTo>
                    <a:pt x="134852" y="3606"/>
                  </a:lnTo>
                  <a:lnTo>
                    <a:pt x="160813" y="3606"/>
                  </a:lnTo>
                  <a:lnTo>
                    <a:pt x="160813" y="174515"/>
                  </a:lnTo>
                  <a:lnTo>
                    <a:pt x="134852" y="174515"/>
                  </a:lnTo>
                  <a:lnTo>
                    <a:pt x="134852" y="150717"/>
                  </a:lnTo>
                  <a:lnTo>
                    <a:pt x="133410" y="150717"/>
                  </a:lnTo>
                  <a:lnTo>
                    <a:pt x="133410" y="149996"/>
                  </a:lnTo>
                  <a:close/>
                  <a:moveTo>
                    <a:pt x="25961" y="88700"/>
                  </a:moveTo>
                  <a:cubicBezTo>
                    <a:pt x="25961" y="127641"/>
                    <a:pt x="51922" y="153602"/>
                    <a:pt x="80767" y="153602"/>
                  </a:cubicBezTo>
                  <a:cubicBezTo>
                    <a:pt x="109612" y="153602"/>
                    <a:pt x="135573" y="127641"/>
                    <a:pt x="135573" y="88700"/>
                  </a:cubicBezTo>
                  <a:cubicBezTo>
                    <a:pt x="135573" y="49758"/>
                    <a:pt x="109612" y="23797"/>
                    <a:pt x="80767" y="23797"/>
                  </a:cubicBezTo>
                  <a:cubicBezTo>
                    <a:pt x="51922" y="23797"/>
                    <a:pt x="25961" y="49758"/>
                    <a:pt x="25961" y="8870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095E1979-E48C-DB1F-B397-BA187CBB559D}"/>
                </a:ext>
              </a:extLst>
            </p:cNvPr>
            <p:cNvSpPr/>
            <p:nvPr/>
          </p:nvSpPr>
          <p:spPr>
            <a:xfrm>
              <a:off x="4681852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9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6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9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8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38FDB7A0-09C7-03B6-576C-F08642812D4D}"/>
                </a:ext>
              </a:extLst>
            </p:cNvPr>
            <p:cNvSpPr/>
            <p:nvPr/>
          </p:nvSpPr>
          <p:spPr>
            <a:xfrm>
              <a:off x="4819589" y="104564"/>
              <a:ext cx="92305" cy="217782"/>
            </a:xfrm>
            <a:custGeom>
              <a:avLst/>
              <a:gdLst>
                <a:gd name="connsiteX0" fmla="*/ 27403 w 92305"/>
                <a:gd name="connsiteY0" fmla="*/ 71392 h 217782"/>
                <a:gd name="connsiteX1" fmla="*/ 0 w 92305"/>
                <a:gd name="connsiteY1" fmla="*/ 71392 h 217782"/>
                <a:gd name="connsiteX2" fmla="*/ 0 w 92305"/>
                <a:gd name="connsiteY2" fmla="*/ 47595 h 217782"/>
                <a:gd name="connsiteX3" fmla="*/ 27403 w 92305"/>
                <a:gd name="connsiteY3" fmla="*/ 47595 h 217782"/>
                <a:gd name="connsiteX4" fmla="*/ 27403 w 92305"/>
                <a:gd name="connsiteY4" fmla="*/ 0 h 217782"/>
                <a:gd name="connsiteX5" fmla="*/ 53364 w 92305"/>
                <a:gd name="connsiteY5" fmla="*/ 0 h 217782"/>
                <a:gd name="connsiteX6" fmla="*/ 53364 w 92305"/>
                <a:gd name="connsiteY6" fmla="*/ 47595 h 217782"/>
                <a:gd name="connsiteX7" fmla="*/ 92305 w 92305"/>
                <a:gd name="connsiteY7" fmla="*/ 47595 h 217782"/>
                <a:gd name="connsiteX8" fmla="*/ 92305 w 92305"/>
                <a:gd name="connsiteY8" fmla="*/ 71392 h 217782"/>
                <a:gd name="connsiteX9" fmla="*/ 53364 w 92305"/>
                <a:gd name="connsiteY9" fmla="*/ 71392 h 217782"/>
                <a:gd name="connsiteX10" fmla="*/ 53364 w 92305"/>
                <a:gd name="connsiteY10" fmla="*/ 183890 h 217782"/>
                <a:gd name="connsiteX11" fmla="*/ 63460 w 92305"/>
                <a:gd name="connsiteY11" fmla="*/ 193986 h 217782"/>
                <a:gd name="connsiteX12" fmla="*/ 92305 w 92305"/>
                <a:gd name="connsiteY12" fmla="*/ 193986 h 217782"/>
                <a:gd name="connsiteX13" fmla="*/ 92305 w 92305"/>
                <a:gd name="connsiteY13" fmla="*/ 217783 h 217782"/>
                <a:gd name="connsiteX14" fmla="*/ 58412 w 92305"/>
                <a:gd name="connsiteY14" fmla="*/ 217783 h 217782"/>
                <a:gd name="connsiteX15" fmla="*/ 27403 w 92305"/>
                <a:gd name="connsiteY15" fmla="*/ 188938 h 217782"/>
                <a:gd name="connsiteX16" fmla="*/ 27403 w 92305"/>
                <a:gd name="connsiteY16" fmla="*/ 71392 h 21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305" h="217782">
                  <a:moveTo>
                    <a:pt x="27403" y="71392"/>
                  </a:moveTo>
                  <a:lnTo>
                    <a:pt x="0" y="71392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53364" y="0"/>
                  </a:lnTo>
                  <a:lnTo>
                    <a:pt x="53364" y="47595"/>
                  </a:lnTo>
                  <a:lnTo>
                    <a:pt x="92305" y="47595"/>
                  </a:lnTo>
                  <a:lnTo>
                    <a:pt x="92305" y="71392"/>
                  </a:lnTo>
                  <a:lnTo>
                    <a:pt x="53364" y="71392"/>
                  </a:lnTo>
                  <a:lnTo>
                    <a:pt x="53364" y="183890"/>
                  </a:lnTo>
                  <a:cubicBezTo>
                    <a:pt x="53364" y="190380"/>
                    <a:pt x="56970" y="193986"/>
                    <a:pt x="63460" y="193986"/>
                  </a:cubicBezTo>
                  <a:lnTo>
                    <a:pt x="92305" y="193986"/>
                  </a:lnTo>
                  <a:lnTo>
                    <a:pt x="92305" y="217783"/>
                  </a:lnTo>
                  <a:lnTo>
                    <a:pt x="58412" y="217783"/>
                  </a:lnTo>
                  <a:cubicBezTo>
                    <a:pt x="38941" y="217783"/>
                    <a:pt x="27403" y="206245"/>
                    <a:pt x="27403" y="188938"/>
                  </a:cubicBezTo>
                  <a:lnTo>
                    <a:pt x="27403" y="7139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50341710-36C8-11EE-2AB2-40D9ED55AA87}"/>
                </a:ext>
              </a:extLst>
            </p:cNvPr>
            <p:cNvSpPr/>
            <p:nvPr/>
          </p:nvSpPr>
          <p:spPr>
            <a:xfrm>
              <a:off x="4927038" y="148553"/>
              <a:ext cx="160813" cy="177399"/>
            </a:xfrm>
            <a:custGeom>
              <a:avLst/>
              <a:gdLst>
                <a:gd name="connsiteX0" fmla="*/ 155765 w 160813"/>
                <a:gd name="connsiteY0" fmla="*/ 126199 h 177399"/>
                <a:gd name="connsiteX1" fmla="*/ 82209 w 160813"/>
                <a:gd name="connsiteY1" fmla="*/ 177399 h 177399"/>
                <a:gd name="connsiteX2" fmla="*/ 0 w 160813"/>
                <a:gd name="connsiteY2" fmla="*/ 88700 h 177399"/>
                <a:gd name="connsiteX3" fmla="*/ 82209 w 160813"/>
                <a:gd name="connsiteY3" fmla="*/ 0 h 177399"/>
                <a:gd name="connsiteX4" fmla="*/ 160813 w 160813"/>
                <a:gd name="connsiteY4" fmla="*/ 82209 h 177399"/>
                <a:gd name="connsiteX5" fmla="*/ 160092 w 160813"/>
                <a:gd name="connsiteY5" fmla="*/ 96632 h 177399"/>
                <a:gd name="connsiteX6" fmla="*/ 160092 w 160813"/>
                <a:gd name="connsiteY6" fmla="*/ 100959 h 177399"/>
                <a:gd name="connsiteX7" fmla="*/ 25961 w 160813"/>
                <a:gd name="connsiteY7" fmla="*/ 100959 h 177399"/>
                <a:gd name="connsiteX8" fmla="*/ 82209 w 160813"/>
                <a:gd name="connsiteY8" fmla="*/ 153602 h 177399"/>
                <a:gd name="connsiteX9" fmla="*/ 128362 w 160813"/>
                <a:gd name="connsiteY9" fmla="*/ 126199 h 177399"/>
                <a:gd name="connsiteX10" fmla="*/ 155765 w 160813"/>
                <a:gd name="connsiteY10" fmla="*/ 126199 h 177399"/>
                <a:gd name="connsiteX11" fmla="*/ 155765 w 160813"/>
                <a:gd name="connsiteY11" fmla="*/ 126199 h 177399"/>
                <a:gd name="connsiteX12" fmla="*/ 25961 w 160813"/>
                <a:gd name="connsiteY12" fmla="*/ 76440 h 177399"/>
                <a:gd name="connsiteX13" fmla="*/ 135574 w 160813"/>
                <a:gd name="connsiteY13" fmla="*/ 76440 h 177399"/>
                <a:gd name="connsiteX14" fmla="*/ 82931 w 160813"/>
                <a:gd name="connsiteY14" fmla="*/ 23797 h 177399"/>
                <a:gd name="connsiteX15" fmla="*/ 26682 w 160813"/>
                <a:gd name="connsiteY15" fmla="*/ 76440 h 177399"/>
                <a:gd name="connsiteX16" fmla="*/ 25961 w 160813"/>
                <a:gd name="connsiteY16" fmla="*/ 7644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813" h="177399">
                  <a:moveTo>
                    <a:pt x="155765" y="126199"/>
                  </a:moveTo>
                  <a:cubicBezTo>
                    <a:pt x="143506" y="158650"/>
                    <a:pt x="118266" y="177399"/>
                    <a:pt x="82209" y="177399"/>
                  </a:cubicBezTo>
                  <a:cubicBezTo>
                    <a:pt x="46153" y="177399"/>
                    <a:pt x="0" y="141343"/>
                    <a:pt x="0" y="88700"/>
                  </a:cubicBezTo>
                  <a:cubicBezTo>
                    <a:pt x="0" y="36057"/>
                    <a:pt x="36057" y="0"/>
                    <a:pt x="82209" y="0"/>
                  </a:cubicBezTo>
                  <a:cubicBezTo>
                    <a:pt x="128362" y="0"/>
                    <a:pt x="160813" y="33893"/>
                    <a:pt x="160813" y="82209"/>
                  </a:cubicBezTo>
                  <a:cubicBezTo>
                    <a:pt x="160813" y="130526"/>
                    <a:pt x="160813" y="93748"/>
                    <a:pt x="160092" y="96632"/>
                  </a:cubicBezTo>
                  <a:lnTo>
                    <a:pt x="160092" y="100959"/>
                  </a:lnTo>
                  <a:lnTo>
                    <a:pt x="25961" y="100959"/>
                  </a:lnTo>
                  <a:cubicBezTo>
                    <a:pt x="29567" y="133410"/>
                    <a:pt x="53364" y="153602"/>
                    <a:pt x="82209" y="153602"/>
                  </a:cubicBezTo>
                  <a:cubicBezTo>
                    <a:pt x="111055" y="153602"/>
                    <a:pt x="119709" y="143506"/>
                    <a:pt x="128362" y="126199"/>
                  </a:cubicBezTo>
                  <a:lnTo>
                    <a:pt x="155765" y="126199"/>
                  </a:lnTo>
                  <a:lnTo>
                    <a:pt x="155765" y="126199"/>
                  </a:lnTo>
                  <a:close/>
                  <a:moveTo>
                    <a:pt x="25961" y="76440"/>
                  </a:moveTo>
                  <a:lnTo>
                    <a:pt x="135574" y="76440"/>
                  </a:lnTo>
                  <a:cubicBezTo>
                    <a:pt x="134131" y="45432"/>
                    <a:pt x="111776" y="23797"/>
                    <a:pt x="82931" y="23797"/>
                  </a:cubicBezTo>
                  <a:cubicBezTo>
                    <a:pt x="54085" y="23797"/>
                    <a:pt x="30288" y="45432"/>
                    <a:pt x="26682" y="76440"/>
                  </a:cubicBezTo>
                  <a:lnTo>
                    <a:pt x="25961" y="764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00D0A10D-DA2F-B9A2-4229-7A892BF7A84F}"/>
                </a:ext>
              </a:extLst>
            </p:cNvPr>
            <p:cNvSpPr/>
            <p:nvPr/>
          </p:nvSpPr>
          <p:spPr>
            <a:xfrm>
              <a:off x="5108043" y="151438"/>
              <a:ext cx="88699" cy="170909"/>
            </a:xfrm>
            <a:custGeom>
              <a:avLst/>
              <a:gdLst>
                <a:gd name="connsiteX0" fmla="*/ 25961 w 88699"/>
                <a:gd name="connsiteY0" fmla="*/ 0 h 170909"/>
                <a:gd name="connsiteX1" fmla="*/ 88700 w 88699"/>
                <a:gd name="connsiteY1" fmla="*/ 0 h 170909"/>
                <a:gd name="connsiteX2" fmla="*/ 88700 w 88699"/>
                <a:gd name="connsiteY2" fmla="*/ 24519 h 170909"/>
                <a:gd name="connsiteX3" fmla="*/ 25961 w 88699"/>
                <a:gd name="connsiteY3" fmla="*/ 24519 h 170909"/>
                <a:gd name="connsiteX4" fmla="*/ 25961 w 88699"/>
                <a:gd name="connsiteY4" fmla="*/ 170909 h 170909"/>
                <a:gd name="connsiteX5" fmla="*/ 0 w 88699"/>
                <a:gd name="connsiteY5" fmla="*/ 170909 h 170909"/>
                <a:gd name="connsiteX6" fmla="*/ 0 w 88699"/>
                <a:gd name="connsiteY6" fmla="*/ 24519 h 170909"/>
                <a:gd name="connsiteX7" fmla="*/ 25961 w 88699"/>
                <a:gd name="connsiteY7" fmla="*/ 24519 h 170909"/>
                <a:gd name="connsiteX8" fmla="*/ 25961 w 88699"/>
                <a:gd name="connsiteY8" fmla="*/ 0 h 17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699" h="170909">
                  <a:moveTo>
                    <a:pt x="25961" y="0"/>
                  </a:moveTo>
                  <a:lnTo>
                    <a:pt x="88700" y="0"/>
                  </a:lnTo>
                  <a:lnTo>
                    <a:pt x="88700" y="24519"/>
                  </a:lnTo>
                  <a:lnTo>
                    <a:pt x="25961" y="24519"/>
                  </a:lnTo>
                  <a:lnTo>
                    <a:pt x="25961" y="170909"/>
                  </a:lnTo>
                  <a:lnTo>
                    <a:pt x="0" y="170909"/>
                  </a:lnTo>
                  <a:lnTo>
                    <a:pt x="0" y="24519"/>
                  </a:lnTo>
                  <a:lnTo>
                    <a:pt x="25961" y="24519"/>
                  </a:lnTo>
                  <a:cubicBezTo>
                    <a:pt x="25961" y="24519"/>
                    <a:pt x="25961" y="0"/>
                    <a:pt x="25961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53171B3D-F83C-57E3-D657-D5CFCA4302EC}"/>
                </a:ext>
              </a:extLst>
            </p:cNvPr>
            <p:cNvSpPr/>
            <p:nvPr/>
          </p:nvSpPr>
          <p:spPr>
            <a:xfrm>
              <a:off x="5200348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8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5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8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7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16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6A4EA-52D0-B9E2-2BF7-328311A9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CB7708-DA7C-C29B-B4FC-E873FC111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E90BEBD-10C2-09AA-1A5A-BEB477576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55ABAD-C705-4972-FA90-18456F11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745F84-C0F9-C2F8-1CD3-A4350AC7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EACFD5-5A09-B919-CC14-7E0EA1D7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4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C5634F-B6CE-D8B0-A810-5D9E0A08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9723EB1-C838-A2DE-7EFF-AF70904CB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766FDB-EB73-FDE6-BF00-DD5AE7B9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ED3AB8-79F0-8C62-5990-AEBCD646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0BEEC-61F4-BC1F-DB57-631DDC4D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C5A504-8615-3D99-BF8C-EC4F6795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525E15-FBFA-3469-45FA-9763C082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E696D1-4EBC-38D2-13FE-551F1BECF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39406E-42CA-3FDA-354A-6CCD1835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5C81C0-F2FE-642F-B5E5-E84B9083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EDB4B9-F256-C66F-3B06-902AFCD6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B1DE3D-0AE7-AFCC-752E-320454622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1C77B6-6A8F-18F5-8771-F9E76272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4E95B-5F0B-7B56-AE58-0480B2B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3515C8-A54A-BE0E-7398-5F14EDAA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CA181-3359-DAED-30F0-E2CA54E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6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0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1">
  <p:cSld name="Team Slide 1">
    <p:bg>
      <p:bgPr>
        <a:solidFill>
          <a:srgbClr val="FFBA00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399" y="268880"/>
            <a:ext cx="5599480" cy="56807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/>
          <p:nvPr/>
        </p:nvSpPr>
        <p:spPr>
          <a:xfrm>
            <a:off x="9338208" y="0"/>
            <a:ext cx="2853900" cy="6858000"/>
          </a:xfrm>
          <a:prstGeom prst="rect">
            <a:avLst/>
          </a:prstGeom>
          <a:solidFill>
            <a:srgbClr val="FF78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675" y="3654993"/>
            <a:ext cx="3226884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1"/>
          <p:cNvGrpSpPr/>
          <p:nvPr/>
        </p:nvGrpSpPr>
        <p:grpSpPr>
          <a:xfrm>
            <a:off x="9693221" y="188233"/>
            <a:ext cx="2184054" cy="2184054"/>
            <a:chOff x="9748955" y="-269812"/>
            <a:chExt cx="3121414" cy="3121414"/>
          </a:xfrm>
        </p:grpSpPr>
        <p:grpSp>
          <p:nvGrpSpPr>
            <p:cNvPr id="262" name="Google Shape;262;p11"/>
            <p:cNvGrpSpPr/>
            <p:nvPr/>
          </p:nvGrpSpPr>
          <p:grpSpPr>
            <a:xfrm>
              <a:off x="9748955" y="-269812"/>
              <a:ext cx="3121414" cy="3121414"/>
              <a:chOff x="3938258" y="742384"/>
              <a:chExt cx="5148300" cy="5148300"/>
            </a:xfrm>
          </p:grpSpPr>
          <p:sp>
            <p:nvSpPr>
              <p:cNvPr id="263" name="Google Shape;263;p11"/>
              <p:cNvSpPr/>
              <p:nvPr/>
            </p:nvSpPr>
            <p:spPr>
              <a:xfrm>
                <a:off x="4271728" y="1075854"/>
                <a:ext cx="4481400" cy="4481400"/>
              </a:xfrm>
              <a:prstGeom prst="ellipse">
                <a:avLst/>
              </a:prstGeom>
              <a:solidFill>
                <a:srgbClr val="00BF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>
                <a:off x="3938258" y="742384"/>
                <a:ext cx="5148300" cy="5148300"/>
              </a:xfrm>
              <a:prstGeom prst="ellipse">
                <a:avLst/>
              </a:prstGeom>
              <a:noFill/>
              <a:ln w="22225" cap="sq" cmpd="sng">
                <a:solidFill>
                  <a:schemeClr val="dk1"/>
                </a:solidFill>
                <a:prstDash val="dash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65" name="Google Shape;26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64291" y="765867"/>
              <a:ext cx="890462" cy="10350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934916" y="2735504"/>
            <a:ext cx="5599480" cy="5680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testo 2">
            <a:extLst>
              <a:ext uri="{FF2B5EF4-FFF2-40B4-BE49-F238E27FC236}">
                <a16:creationId xmlns:a16="http://schemas.microsoft.com/office/drawing/2014/main" id="{CE45B28B-E727-CC5D-EB5A-5B6D45FA9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17" y="1550600"/>
            <a:ext cx="9856487" cy="405483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4" name="Titolo 1">
            <a:extLst>
              <a:ext uri="{FF2B5EF4-FFF2-40B4-BE49-F238E27FC236}">
                <a16:creationId xmlns:a16="http://schemas.microsoft.com/office/drawing/2014/main" id="{AAD9B929-C047-C1C0-6E67-8CB53588F5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54835"/>
            <a:ext cx="9856487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436BFC42-97FC-21B8-A771-F8DA1AE253D5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82A95D-3A37-BF91-7324-3E1CA5D1D8C6}"/>
              </a:ext>
            </a:extLst>
          </p:cNvPr>
          <p:cNvSpPr txBox="1"/>
          <p:nvPr/>
        </p:nvSpPr>
        <p:spPr>
          <a:xfrm>
            <a:off x="443925" y="6180054"/>
            <a:ext cx="348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TRAIN-PREY-DEPLOY</a:t>
            </a:r>
          </a:p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Il viaggio di un modello di ML dalla nascita all’online</a:t>
            </a:r>
          </a:p>
        </p:txBody>
      </p:sp>
      <p:pic>
        <p:nvPicPr>
          <p:cNvPr id="2" name="Immagine 1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7B2E2694-297B-535A-AFF1-F970C795D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399704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C384A689-D82A-373E-033F-F3E22AB43A67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69607"/>
            <a:ext cx="9042935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E5015392-7F5E-F887-6032-7EC4B0EC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544507"/>
            <a:ext cx="9042935" cy="38564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3685A7B-A2D4-362B-0EAE-4C92846C11FB}"/>
              </a:ext>
            </a:extLst>
          </p:cNvPr>
          <p:cNvSpPr txBox="1"/>
          <p:nvPr/>
        </p:nvSpPr>
        <p:spPr>
          <a:xfrm>
            <a:off x="443925" y="6180054"/>
            <a:ext cx="348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TRAIN-PREY-DEPLOY</a:t>
            </a:r>
          </a:p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Il viaggio di un modello di ML dalla nascita all’online</a:t>
            </a:r>
          </a:p>
        </p:txBody>
      </p:sp>
      <p:pic>
        <p:nvPicPr>
          <p:cNvPr id="3" name="Immagine 2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D6C330BF-8570-F22A-6190-9804E370B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400515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57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CB90FD-2C4A-51E0-F577-EB1FF0E2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4AD04A-D950-FBED-BFCF-C882EAABA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346"/>
            <a:ext cx="10515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E9A654-E13E-AA6E-341D-34A31C14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64ADFE-AD34-9D99-C397-1C55557B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4B9AA-627D-FB43-13BA-7062D10A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2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741F7-6679-BFAF-35E4-ACB22E80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1C1BB0-1EEE-DED9-6D04-0BF3857ED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765500-F699-7D8B-C6EC-C9F7B9D0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C94E26-FADF-909D-41EA-394365EA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A0975E-8D7F-6FEA-E1D0-949F1BCE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AE4EF-F0C6-60BA-705A-A6E2A162665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A1DF4B-CDC3-BD55-1EEB-57E4EB0BB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2D280F-1F37-980A-A4E8-102FF3D5A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5F8799-7EF5-C113-2C36-B2E738F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5C9EE9-1914-1400-4990-465A3545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86EC93-63D9-025E-C6F6-35B5AF74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55AAA7-F5AF-FFA8-A349-7B14DD67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251173-1C6B-8C5D-6C37-D51EDEB45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FBC946-9613-B879-BF25-45C64C44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4A363D-25EB-A344-3FE4-19F2C41C5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368C58-03CF-0AA5-80BF-5FF16418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EC7491-78E4-34C2-A0C0-45D156A0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4A0BD99-278D-A796-A774-97C67299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4F237C9-03B9-4F02-57FE-3F47EDCF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3EC4C4-E66C-E1B3-4C4C-F7A1DE07E34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8B8F46-C117-6DA8-C3E7-E8086A2D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6456AB0-C161-2C98-4813-BB52584E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0B09D6-2203-1682-3323-55612A4C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B71C4E-7DC8-7210-8D38-6F3811D8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05710B8-AE3C-9911-4D45-86BE2A00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844A23-E6BA-B6C4-4E56-8C5F0CDC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971AE2-BDFA-C68D-CE3F-4FC04818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882"/>
            <a:ext cx="10515600" cy="14822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6DE7D6-4093-1380-43BC-2EAF31BCE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21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 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9D68B8-9399-58D2-FED0-647902B39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1416F6-E6C9-BE80-6664-A78255EC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1C913-5B27-89A8-8F46-0E145CA3B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eist Bold" pitchFamily="50" charset="0"/>
          <a:ea typeface="Geist Bold" pitchFamily="50" charset="0"/>
          <a:cs typeface="Geist Bold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</a:buBlip>
        <a:defRPr sz="2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s://www.linkedin.com/in/giuseppe-mastrandrea-43008578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roceedings.neurips.cc/paper_files/paper/2015/file/86df7dcfd896fcaf2674f757a2463eba-Paper.pdf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61C4D1-D414-AEB6-726E-AD6EA368A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74" y="604622"/>
            <a:ext cx="9564295" cy="1692351"/>
          </a:xfrm>
        </p:spPr>
        <p:txBody>
          <a:bodyPr anchor="t">
            <a:normAutofit fontScale="90000"/>
          </a:bodyPr>
          <a:lstStyle/>
          <a:p>
            <a:r>
              <a:rPr lang="it-IT" sz="5600" dirty="0"/>
              <a:t>Train-</a:t>
            </a:r>
            <a:r>
              <a:rPr lang="it-IT" sz="5600" dirty="0" err="1"/>
              <a:t>Prey</a:t>
            </a:r>
            <a:r>
              <a:rPr lang="it-IT" sz="5600" dirty="0"/>
              <a:t>-</a:t>
            </a:r>
            <a:r>
              <a:rPr lang="it-IT" sz="5600" dirty="0" err="1"/>
              <a:t>Deploy</a:t>
            </a:r>
            <a:br>
              <a:rPr lang="it-IT" sz="5600" dirty="0"/>
            </a:br>
            <a:r>
              <a:rPr lang="it-IT" sz="3100" dirty="0"/>
              <a:t>Il viaggio di un modello di ML dalla nascita all’online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E354693-5D24-EFE4-199C-390CDD3CB2C3}"/>
              </a:ext>
            </a:extLst>
          </p:cNvPr>
          <p:cNvSpPr txBox="1">
            <a:spLocks/>
          </p:cNvSpPr>
          <p:nvPr/>
        </p:nvSpPr>
        <p:spPr>
          <a:xfrm>
            <a:off x="479474" y="6027746"/>
            <a:ext cx="3913232" cy="66888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sz="2000" dirty="0"/>
              <a:t>Come To Code 2024</a:t>
            </a:r>
          </a:p>
          <a:p>
            <a:r>
              <a:rPr lang="it-IT" sz="1600" dirty="0"/>
              <a:t>Pignola (PZ) – 28/09/2024</a:t>
            </a:r>
          </a:p>
        </p:txBody>
      </p:sp>
    </p:spTree>
    <p:extLst>
      <p:ext uri="{BB962C8B-B14F-4D97-AF65-F5344CB8AC3E}">
        <p14:creationId xmlns:p14="http://schemas.microsoft.com/office/powerpoint/2010/main" val="7439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F475-174C-6BB7-37D7-870308AB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A5356-DAEF-0E76-325A-2C757CB07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Apprendimento supervisionato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A023697-BA0C-9D52-BA88-F15B6AD27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Viene fornito un set di dati e si sa come dovrebbe essere il nostro output corretto, supponendo che ci sia una relazione tra input e output.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0F82C23-8680-1C2F-3820-7B455579C327}"/>
              </a:ext>
            </a:extLst>
          </p:cNvPr>
          <p:cNvSpPr/>
          <p:nvPr/>
        </p:nvSpPr>
        <p:spPr>
          <a:xfrm>
            <a:off x="6096000" y="3021700"/>
            <a:ext cx="3018634" cy="3044110"/>
          </a:xfrm>
          <a:prstGeom prst="ellipse">
            <a:avLst/>
          </a:prstGeom>
          <a:solidFill>
            <a:schemeClr val="accent3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Classificazione: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1600" b="1" dirty="0">
              <a:solidFill>
                <a:schemeClr val="tx2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categorie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A1E9B77-C5AE-342A-1B0D-FD108F619752}"/>
              </a:ext>
            </a:extLst>
          </p:cNvPr>
          <p:cNvSpPr/>
          <p:nvPr/>
        </p:nvSpPr>
        <p:spPr>
          <a:xfrm>
            <a:off x="2652673" y="3021700"/>
            <a:ext cx="3018634" cy="30441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Regressione: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2000" b="1" dirty="0">
              <a:solidFill>
                <a:schemeClr val="bg1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funzioni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17558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9288B-49EA-EF47-B39B-53025B0F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4A957-15AD-C7A1-A11C-8630A03AF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0C479F1-F1E0-96E8-B51B-F88CA306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Tutte le moderne applicazioni di IA generativa utilizzano in qualche modo i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Large Language Models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per: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Decomposizione dei 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Esecuzione di sotto-task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Verifica e Validazione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Interfacciamento e integrazione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 Utente Avanzata</a:t>
            </a:r>
          </a:p>
        </p:txBody>
      </p:sp>
    </p:spTree>
    <p:extLst>
      <p:ext uri="{BB962C8B-B14F-4D97-AF65-F5344CB8AC3E}">
        <p14:creationId xmlns:p14="http://schemas.microsoft.com/office/powerpoint/2010/main" val="31073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0821-C4A5-0B39-8585-1DD9A0FF3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B16031-05EF-3CBE-8FA1-760912B1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F9B272D-30A9-F03C-FDAC-C702F13DB614}"/>
              </a:ext>
            </a:extLst>
          </p:cNvPr>
          <p:cNvSpPr/>
          <p:nvPr/>
        </p:nvSpPr>
        <p:spPr>
          <a:xfrm>
            <a:off x="1353025" y="2033928"/>
            <a:ext cx="5280673" cy="1562878"/>
          </a:xfrm>
          <a:prstGeom prst="roundRect">
            <a:avLst/>
          </a:prstGeom>
          <a:solidFill>
            <a:srgbClr val="00BE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CHAIN</a:t>
            </a:r>
          </a:p>
          <a:p>
            <a:pPr algn="ctr"/>
            <a:r>
              <a:rPr lang="it-IT" sz="1400" dirty="0">
                <a:solidFill>
                  <a:schemeClr val="tx1"/>
                </a:solidFill>
              </a:rPr>
              <a:t>viene preimpostata una precisa sequenza di azioni da compiere, anche con l’ausilio di un LLM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AB57707-BD4E-F62F-E781-181E3A547B9D}"/>
              </a:ext>
            </a:extLst>
          </p:cNvPr>
          <p:cNvSpPr/>
          <p:nvPr/>
        </p:nvSpPr>
        <p:spPr>
          <a:xfrm>
            <a:off x="1353025" y="3905563"/>
            <a:ext cx="5280673" cy="1562878"/>
          </a:xfrm>
          <a:prstGeom prst="roundRect">
            <a:avLst/>
          </a:prstGeom>
          <a:solidFill>
            <a:srgbClr val="FFB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schemeClr val="tx1"/>
                </a:solidFill>
              </a:rPr>
              <a:t>AGENT</a:t>
            </a:r>
            <a:br>
              <a:rPr lang="it-IT" sz="2800" b="1" dirty="0">
                <a:solidFill>
                  <a:schemeClr val="bg1"/>
                </a:solidFill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 LLM viene utilizzato come motore di ragionamento per determinare quali azioni intraprendere e in quale ordine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BAB093-DB3C-05BA-255A-C361244ED295}"/>
              </a:ext>
            </a:extLst>
          </p:cNvPr>
          <p:cNvSpPr txBox="1"/>
          <p:nvPr/>
        </p:nvSpPr>
        <p:spPr>
          <a:xfrm rot="20353006">
            <a:off x="3394481" y="3206031"/>
            <a:ext cx="119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/>
              <a:t>Vs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D111A24-A359-443B-DBAD-D361140F6C60}"/>
              </a:ext>
            </a:extLst>
          </p:cNvPr>
          <p:cNvSpPr/>
          <p:nvPr/>
        </p:nvSpPr>
        <p:spPr>
          <a:xfrm>
            <a:off x="7669396" y="3106948"/>
            <a:ext cx="3540968" cy="1166327"/>
          </a:xfrm>
          <a:prstGeom prst="roundRect">
            <a:avLst/>
          </a:prstGeom>
          <a:solidFill>
            <a:srgbClr val="0043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TOOLS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interfacce standard per interagire con qualsiasi entità esterna a un LLM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FBDBB414-2069-B042-78B3-606C301EFC5D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16200000" flipH="1">
            <a:off x="6180111" y="-152821"/>
            <a:ext cx="1073020" cy="5446518"/>
          </a:xfrm>
          <a:prstGeom prst="bentConnector3">
            <a:avLst>
              <a:gd name="adj1" fmla="val -4739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a gomito 15">
            <a:extLst>
              <a:ext uri="{FF2B5EF4-FFF2-40B4-BE49-F238E27FC236}">
                <a16:creationId xmlns:a16="http://schemas.microsoft.com/office/drawing/2014/main" id="{734292B1-4614-90C4-7DC7-F6E4EE56E878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6119038" y="2147599"/>
            <a:ext cx="1195166" cy="5446518"/>
          </a:xfrm>
          <a:prstGeom prst="bentConnector3">
            <a:avLst>
              <a:gd name="adj1" fmla="val -4645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1C156-D175-03CC-8072-57972B3C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5012E-8194-92DD-2128-938206853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Processo di implementazione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B02C2-7D48-A9FC-B9C6-3B8E585B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849538"/>
            <a:ext cx="11654841" cy="325332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18AEE0-E9E5-BB19-3B29-2ADB60251C05}"/>
              </a:ext>
            </a:extLst>
          </p:cNvPr>
          <p:cNvSpPr txBox="1"/>
          <p:nvPr/>
        </p:nvSpPr>
        <p:spPr>
          <a:xfrm>
            <a:off x="2619369" y="2027703"/>
            <a:ext cx="2033314" cy="796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Preprocessing</a:t>
            </a:r>
            <a:endParaRPr lang="it-IT" sz="1600" b="1" dirty="0">
              <a:solidFill>
                <a:srgbClr val="00BFBE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ctr"/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Pulizia e omogeneità</a:t>
            </a:r>
            <a:b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nei dati selezionati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8EE375-9940-36DF-37A3-DF54152B3B47}"/>
              </a:ext>
            </a:extLst>
          </p:cNvPr>
          <p:cNvSpPr txBox="1"/>
          <p:nvPr/>
        </p:nvSpPr>
        <p:spPr>
          <a:xfrm>
            <a:off x="268941" y="4045640"/>
            <a:ext cx="20170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Raccolta dati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Scouting su diverse fonti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637E3-1022-7A84-51FB-212AB2D615A0}"/>
              </a:ext>
            </a:extLst>
          </p:cNvPr>
          <p:cNvSpPr txBox="1"/>
          <p:nvPr/>
        </p:nvSpPr>
        <p:spPr>
          <a:xfrm>
            <a:off x="4923392" y="4045640"/>
            <a:ext cx="201705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Feature Engineering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Incremento </a:t>
            </a:r>
            <a:r>
              <a:rPr lang="it-IT" sz="1300" b="1" dirty="0">
                <a:latin typeface="Geist" pitchFamily="2" charset="77"/>
                <a:ea typeface="Geist" pitchFamily="2" charset="77"/>
                <a:cs typeface="Geist" pitchFamily="2" charset="77"/>
              </a:rPr>
              <a:t>dell’utilità</a:t>
            </a:r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 del dataset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1AB7B1-F641-A90A-851C-C9FA2867CB1D}"/>
              </a:ext>
            </a:extLst>
          </p:cNvPr>
          <p:cNvSpPr txBox="1"/>
          <p:nvPr/>
        </p:nvSpPr>
        <p:spPr>
          <a:xfrm>
            <a:off x="7055223" y="2038347"/>
            <a:ext cx="24237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Selezione modello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Identificazione e addestramento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9375F3E-E2A5-BDCD-D87A-419AA4519546}"/>
              </a:ext>
            </a:extLst>
          </p:cNvPr>
          <p:cNvSpPr txBox="1"/>
          <p:nvPr/>
        </p:nvSpPr>
        <p:spPr>
          <a:xfrm>
            <a:off x="9474227" y="4080989"/>
            <a:ext cx="21081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Validazione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Fase di </a:t>
            </a:r>
            <a:r>
              <a:rPr lang="it-IT" sz="1800" b="1" dirty="0">
                <a:latin typeface="Geist" pitchFamily="2" charset="77"/>
                <a:ea typeface="Geist" pitchFamily="2" charset="77"/>
                <a:cs typeface="Geist" pitchFamily="2" charset="77"/>
              </a:rPr>
              <a:t>test</a:t>
            </a:r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 e lancio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762FAD8-F90B-7944-5253-DEDFC60F45F3}"/>
              </a:ext>
            </a:extLst>
          </p:cNvPr>
          <p:cNvSpPr txBox="1"/>
          <p:nvPr/>
        </p:nvSpPr>
        <p:spPr>
          <a:xfrm>
            <a:off x="5559885" y="2511518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3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948E55-DC02-93D9-D383-2A23B9D00877}"/>
              </a:ext>
            </a:extLst>
          </p:cNvPr>
          <p:cNvSpPr txBox="1"/>
          <p:nvPr/>
        </p:nvSpPr>
        <p:spPr>
          <a:xfrm>
            <a:off x="3232660" y="384238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2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2C382C1-9A56-B383-0C0D-932A1A71D482}"/>
              </a:ext>
            </a:extLst>
          </p:cNvPr>
          <p:cNvSpPr txBox="1"/>
          <p:nvPr/>
        </p:nvSpPr>
        <p:spPr>
          <a:xfrm>
            <a:off x="914400" y="2513562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1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D911F55-6F43-D838-5B4F-2AD10F8C9483}"/>
              </a:ext>
            </a:extLst>
          </p:cNvPr>
          <p:cNvSpPr txBox="1"/>
          <p:nvPr/>
        </p:nvSpPr>
        <p:spPr>
          <a:xfrm>
            <a:off x="7864697" y="3851353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4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A83DDF-6403-9FC7-DAF2-CCDC94858B7D}"/>
              </a:ext>
            </a:extLst>
          </p:cNvPr>
          <p:cNvSpPr txBox="1"/>
          <p:nvPr/>
        </p:nvSpPr>
        <p:spPr>
          <a:xfrm>
            <a:off x="10207854" y="254045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5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60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E479-DE47-6B25-6B5C-6D862193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2F4DC0-B601-356C-6021-FB7A4D92EE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Raccolta dati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650FD0F5-E789-EDAD-FB6F-2685C2B83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392782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Dipendente dal contributo umano</a:t>
            </a:r>
          </a:p>
          <a:p>
            <a:pPr marL="800100" lvl="1" indent="-342900">
              <a:lnSpc>
                <a:spcPts val="3000"/>
              </a:lnSpc>
              <a:buClr>
                <a:srgbClr val="ED5043"/>
              </a:buClr>
              <a:buFont typeface="Arial" panose="020B0604020202020204" pitchFamily="34" charset="0"/>
              <a:buChar char="•"/>
            </a:pPr>
            <a:r>
              <a:rPr lang="it-IT" i="1" dirty="0">
                <a:latin typeface="Geist" pitchFamily="2" charset="77"/>
                <a:ea typeface="Geist" pitchFamily="2" charset="77"/>
                <a:cs typeface="Geist" pitchFamily="2" charset="77"/>
              </a:rPr>
              <a:t>etichettatura manuale</a:t>
            </a:r>
          </a:p>
          <a:p>
            <a:pPr marL="800100" lvl="1" indent="-342900">
              <a:lnSpc>
                <a:spcPts val="3000"/>
              </a:lnSpc>
              <a:buClr>
                <a:srgbClr val="ED5043"/>
              </a:buClr>
              <a:buFont typeface="Arial" panose="020B0604020202020204" pitchFamily="34" charset="0"/>
              <a:buChar char="•"/>
            </a:pPr>
            <a:r>
              <a:rPr lang="it-IT" i="1" dirty="0">
                <a:latin typeface="Geist" pitchFamily="2" charset="77"/>
                <a:ea typeface="Geist" pitchFamily="2" charset="77"/>
                <a:cs typeface="Geist" pitchFamily="2" charset="77"/>
              </a:rPr>
              <a:t>esperti di dominio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Spesso sono disponibili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dataset pubblici 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per arricchire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la base di conoscenza del problema in analisi</a:t>
            </a:r>
            <a:endParaRPr lang="it-IT" sz="2000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Alcuni algoritmi necessitano di grandi quantità 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di dati di addestramento (es. reti neurali)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La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quantità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e la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qualità dei dati 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influenzano l’accuratezza finale</a:t>
            </a:r>
          </a:p>
        </p:txBody>
      </p:sp>
    </p:spTree>
    <p:extLst>
      <p:ext uri="{BB962C8B-B14F-4D97-AF65-F5344CB8AC3E}">
        <p14:creationId xmlns:p14="http://schemas.microsoft.com/office/powerpoint/2010/main" val="32699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21DD-A014-B101-0BDA-82617F04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95AD91-2750-77EB-D916-36D39AE95A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Pre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088C0F2C-E93F-A8F3-1A2A-06161E140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392782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Risoluzione delle incongruità nei dati selezionati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valori mancanti</a:t>
            </a:r>
          </a:p>
          <a:p>
            <a:pPr lvl="1">
              <a:lnSpc>
                <a:spcPts val="3000"/>
              </a:lnSpc>
            </a:pP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outlier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valori errati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etichette errate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dati sbilanciati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FEA4E-0193-A45A-15C0-98561ECE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95" y="1702013"/>
            <a:ext cx="6317673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5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E66F-820A-3EB4-5F42-00BB16E2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E2E8E-54EB-0C8F-9C33-880B8FE09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Pre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73371D56-A032-8D07-F3D4-ECDAA2D0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392782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Esempi anche con codice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B54C16-9306-458A-E725-4F3C2905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73" y="0"/>
            <a:ext cx="9302749" cy="59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3C-74C8-6990-263B-A9CA6487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8D3099-B0B1-6553-1F9A-9A8BDCD1B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7E9544D1-A82F-0CE1-4ADD-C60239A5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6777318" cy="392782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Analisi delle correlazioni e delle dipendenze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Evidenzia comportamenti affini tra diversi set di dati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Permette di quantificare quanto la  variazione di alcuni dati dipenda dal  comportamento di altri</a:t>
            </a:r>
          </a:p>
          <a:p>
            <a:pPr marL="0" indent="0">
              <a:lnSpc>
                <a:spcPts val="3000"/>
              </a:lnSpc>
              <a:buNone/>
            </a:pPr>
            <a:endParaRPr lang="it-IT" sz="2000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Le relazioni evidenziate vengono sfruttate per: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fornire ulteriori conoscenza al sistema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verificare l’efficacia dei dati selezionati,  rimuovendo eventuali ridondanze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50832DE-43D8-85E5-C32E-FA874FC4F8EB}"/>
              </a:ext>
            </a:extLst>
          </p:cNvPr>
          <p:cNvGrpSpPr/>
          <p:nvPr/>
        </p:nvGrpSpPr>
        <p:grpSpPr>
          <a:xfrm>
            <a:off x="7158127" y="1380821"/>
            <a:ext cx="4827449" cy="4570206"/>
            <a:chOff x="6145626" y="1256527"/>
            <a:chExt cx="4827449" cy="457020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9D4856A5-345D-3BB1-E5D2-B6706CE2DA26}"/>
                </a:ext>
              </a:extLst>
            </p:cNvPr>
            <p:cNvSpPr/>
            <p:nvPr/>
          </p:nvSpPr>
          <p:spPr>
            <a:xfrm>
              <a:off x="6145626" y="4845548"/>
              <a:ext cx="4818465" cy="9811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668DCE5A-2E4B-809F-D529-2AC00895E46D}"/>
                </a:ext>
              </a:extLst>
            </p:cNvPr>
            <p:cNvSpPr txBox="1"/>
            <p:nvPr/>
          </p:nvSpPr>
          <p:spPr>
            <a:xfrm>
              <a:off x="6145626" y="4977731"/>
              <a:ext cx="4818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E7676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Temperatura °F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7B8DE6B-AA0E-0839-83AA-C6169CE29606}"/>
                </a:ext>
              </a:extLst>
            </p:cNvPr>
            <p:cNvSpPr txBox="1"/>
            <p:nvPr/>
          </p:nvSpPr>
          <p:spPr>
            <a:xfrm>
              <a:off x="6145626" y="5347063"/>
              <a:ext cx="4818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00BFBE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Numero di voli da Londra a Ibiza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755E3BD-9611-7076-154E-3D3DB8F7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4610" y="1256527"/>
              <a:ext cx="4818465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81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FA38-971F-21D7-37F2-D7E7AE638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EDD6E-0E61-3B27-39E3-0E40225AA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Feature Engineering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FD574C0-4163-4B03-CC0F-AC3C04275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47529" cy="392782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Analisi delle correlazioni e delle dipendenze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Evidenzia comportamenti affini tra diversi set di dati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Permette di Tecniche per estrarre un numero maggiore di informazioni  dallo stesso dataset: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Rende il set di dati selezionato più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utile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Velocizza apprendimento dei modelli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Richiede una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ottima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conoscenza del dominio applicativo</a:t>
            </a:r>
          </a:p>
        </p:txBody>
      </p:sp>
    </p:spTree>
    <p:extLst>
      <p:ext uri="{BB962C8B-B14F-4D97-AF65-F5344CB8AC3E}">
        <p14:creationId xmlns:p14="http://schemas.microsoft.com/office/powerpoint/2010/main" val="34048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481B2-892D-2C95-3892-D288B50C2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A108B-02DF-0E05-C4D1-52881A101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Feature Engineering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51C4DC56-6227-0EDE-03E6-2C3F580F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47529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Esempi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trasformazione delle feature disponibili</a:t>
            </a:r>
            <a:b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(normalizzazione, trasformazione di date in giorno della settimana, …)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creazione di nuove feature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quantificare quanto la  variazione di alcuni dati dipenda dal  comportamento di altri</a:t>
            </a:r>
          </a:p>
          <a:p>
            <a:pPr marL="0" indent="0">
              <a:buNone/>
            </a:pPr>
            <a:endParaRPr lang="it-IT" sz="2000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Le relazioni evidenziate vengono sfruttate per: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fornire ulteriori conoscenza al sistema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verificare l’efficacia dei dati selezionati,  rimuovendo eventuali ridondanze</a:t>
            </a:r>
          </a:p>
        </p:txBody>
      </p:sp>
    </p:spTree>
    <p:extLst>
      <p:ext uri="{BB962C8B-B14F-4D97-AF65-F5344CB8AC3E}">
        <p14:creationId xmlns:p14="http://schemas.microsoft.com/office/powerpoint/2010/main" val="31584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/>
          <p:nvPr/>
        </p:nvSpPr>
        <p:spPr>
          <a:xfrm>
            <a:off x="2649334" y="1356206"/>
            <a:ext cx="61800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GIUSEPPE </a:t>
            </a:r>
            <a:r>
              <a:rPr lang="it-IT" sz="1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MASTRANDREA</a:t>
            </a:r>
            <a:endParaRPr sz="17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700" b="0" i="1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Teacher</a:t>
            </a:r>
            <a:endParaRPr sz="17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engineer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Front End Developer since 2011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 since 2017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Teacher in Data Masters </a:t>
            </a: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since 2021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6028134" y="344302"/>
            <a:ext cx="215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I 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747572" y="1591075"/>
            <a:ext cx="1423800" cy="142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11" y="1699325"/>
            <a:ext cx="1445800" cy="1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4"/>
          <p:cNvSpPr/>
          <p:nvPr/>
        </p:nvSpPr>
        <p:spPr>
          <a:xfrm>
            <a:off x="692041" y="1547163"/>
            <a:ext cx="1537800" cy="1537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0978" y="6278070"/>
            <a:ext cx="482125" cy="4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E2685B-F3D4-0516-4DE2-126CAA71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437" y="817343"/>
            <a:ext cx="920376" cy="9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01AC3-4DC1-1ECF-07C6-25959C2A4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CC8BB-A25C-496C-FD2F-BFE69AC870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Feature Engineering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56B0CF7-B373-A681-DF5A-71A0AC6DE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961530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Data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augmentation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Ri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-bilanciamento dataset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Tecniche di ML per rendere efficienti i modelli di ML</a:t>
            </a:r>
          </a:p>
        </p:txBody>
      </p:sp>
      <p:pic>
        <p:nvPicPr>
          <p:cNvPr id="3" name="Picture 2" descr="gif">
            <a:extLst>
              <a:ext uri="{FF2B5EF4-FFF2-40B4-BE49-F238E27FC236}">
                <a16:creationId xmlns:a16="http://schemas.microsoft.com/office/drawing/2014/main" id="{2036EC62-F246-6584-35B4-223F942B15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103" y="1537928"/>
            <a:ext cx="4924888" cy="475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1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C01F2-1A85-C89C-C0BC-8B3E571BE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37D4E-123D-8368-26D3-F9091EA280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Analisi delle distribuzioni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27B7EEE-4D5A-4769-DACA-1ACFADD7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47529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Analizzare le evoluzioni 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delle distribuzioni 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dei dati su serie temporali storiche facilita </a:t>
            </a:r>
          </a:p>
          <a:p>
            <a:pPr algn="l"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la comprensione del dominio applicativo: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endParaRPr lang="it-IT" sz="2000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marL="342900" indent="-342900">
              <a:lnSpc>
                <a:spcPts val="3000"/>
              </a:lnSpc>
              <a:buClr>
                <a:srgbClr val="FE7676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fornisce utili informazioni all’analisi 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ed allo studio dell’evoluzione dal 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passato al presente</a:t>
            </a:r>
          </a:p>
          <a:p>
            <a:pPr marL="342900" indent="-342900">
              <a:lnSpc>
                <a:spcPts val="3000"/>
              </a:lnSpc>
              <a:buClr>
                <a:srgbClr val="FE7676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propone scenari futuri plausibili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944769B-5202-2EB6-0392-B80A23B6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524" y="1255129"/>
            <a:ext cx="3026566" cy="52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1C61-D7D8-CD69-787D-2A407072F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223BE8-0558-EC5B-6926-2C7E39117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Scelta del modello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A89A75-224C-C631-F1E5-4A7D10B5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41" y="1302802"/>
            <a:ext cx="3978944" cy="37637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0968CEF-4F51-5800-3DE2-79F0C1D98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88" y="3641974"/>
            <a:ext cx="3978944" cy="2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3A2C-1C57-D43D-CF4F-0388D144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95928F-16C3-F763-AAB9-F8CFFD56F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B26A543A-7AA4-0CCB-A5E9-A4C9CA30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11032798-07FC-F954-5CEB-FE074AA3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Come ti convinco a non usare una rete neurale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Una rete neurale può richiedere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giorni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(se non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settimane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!) di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train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e tuning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piace avere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milioni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 parametri?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piacciono 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misteri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Quanti strati nascosti diventano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troppi?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97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3765-673A-F2BF-381A-E0EC058A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36E236-4055-E1E7-AC6E-4431935AE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D679140A-43D4-06DD-FF28-2E57E4EC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6366B1C-B330-9D06-20FF-CA7CF981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Decision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Trees</a:t>
            </a:r>
            <a:endParaRPr lang="it-IT" sz="2000" b="1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>
              <a:lnSpc>
                <a:spcPts val="3000"/>
              </a:lnSpc>
            </a:pPr>
            <a:r>
              <a:rPr lang="it-IT" dirty="0"/>
              <a:t>Non servono neuroni per prendere una buona decisione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l">
              <a:lnSpc>
                <a:spcPts val="3000"/>
              </a:lnSpc>
            </a:pP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KNN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Distanze fra oggetti complessi</a:t>
            </a:r>
          </a:p>
          <a:p>
            <a:pPr algn="l">
              <a:lnSpc>
                <a:spcPts val="3000"/>
              </a:lnSpc>
            </a:pP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XGBoost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/</a:t>
            </a: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CatBoost</a:t>
            </a:r>
            <a:endParaRPr lang="it-IT" b="1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0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5E4FD-C2E4-FEE5-4494-42A2047E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7CDA3-6A31-6BB3-A6FC-4D71BCC4F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Train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8F05D295-EDBB-447C-DF3E-5D1296EC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Scopo: </a:t>
            </a:r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rendere l’algoritmo selezionato capace di dare la risposta giusta sempre più spesso</a:t>
            </a:r>
          </a:p>
          <a:p>
            <a:pPr lvl="1"/>
            <a:r>
              <a:rPr lang="it-IT" dirty="0">
                <a:latin typeface="Roboto Light" panose="02000000000000000000" pitchFamily="2" charset="0"/>
                <a:ea typeface="Roboto Light" panose="02000000000000000000" pitchFamily="2" charset="0"/>
              </a:rPr>
              <a:t>Utilizzo di metriche per poter valutare quantitativamente le performance di diverse configurazioni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9E499F-D153-ED73-CE13-BC0DB88D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074" y="2734236"/>
            <a:ext cx="6448573" cy="333875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D8959-3E4E-59C5-6169-38F972D340B6}"/>
              </a:ext>
            </a:extLst>
          </p:cNvPr>
          <p:cNvSpPr txBox="1"/>
          <p:nvPr/>
        </p:nvSpPr>
        <p:spPr>
          <a:xfrm>
            <a:off x="5629834" y="4006388"/>
            <a:ext cx="229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Predizione</a:t>
            </a:r>
            <a:endParaRPr lang="it-IT" sz="24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791EA0-4BB4-A804-2E6C-1CAC863ECAB6}"/>
              </a:ext>
            </a:extLst>
          </p:cNvPr>
          <p:cNvSpPr txBox="1"/>
          <p:nvPr/>
        </p:nvSpPr>
        <p:spPr>
          <a:xfrm>
            <a:off x="9081247" y="4417407"/>
            <a:ext cx="242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Riconfigurazione</a:t>
            </a:r>
            <a:endParaRPr lang="it-IT" sz="20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6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DAC-EDA4-48C3-5B9A-9C7F8BDE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B41B8-0DAB-2DA5-67E3-13368B2E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Validazione e Test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3A42C31-58C3-373E-8ACC-017B65DB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906181F-5988-EA90-44D2-344710B7CB3C}"/>
              </a:ext>
            </a:extLst>
          </p:cNvPr>
          <p:cNvGrpSpPr/>
          <p:nvPr/>
        </p:nvGrpSpPr>
        <p:grpSpPr>
          <a:xfrm>
            <a:off x="1002600" y="3865987"/>
            <a:ext cx="10044418" cy="1984077"/>
            <a:chOff x="393000" y="2596312"/>
            <a:chExt cx="10044418" cy="198407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87566F8-8410-F901-680F-9D49221DC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000" y="2596312"/>
              <a:ext cx="10044418" cy="138014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955ADC5-72A8-BA7B-FB15-7C7367C3CA6B}"/>
                </a:ext>
              </a:extLst>
            </p:cNvPr>
            <p:cNvSpPr/>
            <p:nvPr/>
          </p:nvSpPr>
          <p:spPr>
            <a:xfrm>
              <a:off x="804783" y="2934343"/>
              <a:ext cx="19335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addestramento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CF403D6-7F0F-7766-E52F-16A0F818B557}"/>
                </a:ext>
              </a:extLst>
            </p:cNvPr>
            <p:cNvSpPr/>
            <p:nvPr/>
          </p:nvSpPr>
          <p:spPr>
            <a:xfrm>
              <a:off x="6285380" y="2967899"/>
              <a:ext cx="21241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validazione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B4BC3C5-FE55-A2F5-967F-E2E295B9B6DA}"/>
                </a:ext>
              </a:extLst>
            </p:cNvPr>
            <p:cNvSpPr/>
            <p:nvPr/>
          </p:nvSpPr>
          <p:spPr>
            <a:xfrm>
              <a:off x="8424573" y="2951121"/>
              <a:ext cx="17919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test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427DCBC-1048-3A0C-3136-EC15204DCFC0}"/>
                </a:ext>
              </a:extLst>
            </p:cNvPr>
            <p:cNvSpPr/>
            <p:nvPr/>
          </p:nvSpPr>
          <p:spPr>
            <a:xfrm>
              <a:off x="393000" y="4102296"/>
              <a:ext cx="10044418" cy="478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E2F7FFF5-B938-94F8-6612-082EFF23DFB0}"/>
                </a:ext>
              </a:extLst>
            </p:cNvPr>
            <p:cNvSpPr/>
            <p:nvPr/>
          </p:nvSpPr>
          <p:spPr>
            <a:xfrm>
              <a:off x="4028451" y="4121437"/>
              <a:ext cx="31085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 err="1">
                  <a:latin typeface="Roboto Mono" pitchFamily="49" charset="0"/>
                  <a:ea typeface="Roboto Mono" pitchFamily="49" charset="0"/>
                </a:rPr>
                <a:t>dataset</a:t>
              </a:r>
              <a:r>
                <a:rPr lang="it-IT" sz="2000" b="1" dirty="0">
                  <a:latin typeface="Roboto Mono" pitchFamily="49" charset="0"/>
                  <a:ea typeface="Roboto Mono" pitchFamily="49" charset="0"/>
                </a:rPr>
                <a:t> selezionato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64E5-B306-3107-9CB7-1ADA01A84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B9F2F9-5E4E-8F8F-E877-BDCE93F2F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LM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agentic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applications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9756C5D9-E03A-28DB-CA12-4FC9668F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4625789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FEEFE4-661A-AC2D-F523-5E78B6CBE53E}"/>
              </a:ext>
            </a:extLst>
          </p:cNvPr>
          <p:cNvSpPr/>
          <p:nvPr/>
        </p:nvSpPr>
        <p:spPr>
          <a:xfrm>
            <a:off x="5650778" y="1333749"/>
            <a:ext cx="5668195" cy="48077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Montserrat"/>
              </a:rPr>
              <a:t>Web App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b="1" dirty="0">
                <a:solidFill>
                  <a:schemeClr val="bg1"/>
                </a:solidFill>
                <a:latin typeface="Montserrat"/>
              </a:rPr>
              <a:t>(Gradio)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9CD0820-6C0A-E691-36DC-E23C9DAF8F35}"/>
              </a:ext>
            </a:extLst>
          </p:cNvPr>
          <p:cNvSpPr/>
          <p:nvPr/>
        </p:nvSpPr>
        <p:spPr>
          <a:xfrm>
            <a:off x="6218014" y="2516084"/>
            <a:ext cx="4741363" cy="302231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Montserrat"/>
              </a:rPr>
              <a:t>Logica</a:t>
            </a:r>
            <a:br>
              <a:rPr lang="it-IT" b="1" dirty="0">
                <a:solidFill>
                  <a:schemeClr val="bg1"/>
                </a:solidFill>
                <a:latin typeface="Montserrat"/>
              </a:rPr>
            </a:br>
            <a:r>
              <a:rPr lang="it-IT" sz="1600" b="1" dirty="0">
                <a:solidFill>
                  <a:schemeClr val="bg1"/>
                </a:solidFill>
                <a:latin typeface="Montserrat"/>
              </a:rPr>
              <a:t>(Python)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61CCAC3-2523-FC3C-542D-AE03300FEE41}"/>
              </a:ext>
            </a:extLst>
          </p:cNvPr>
          <p:cNvSpPr/>
          <p:nvPr/>
        </p:nvSpPr>
        <p:spPr>
          <a:xfrm>
            <a:off x="8840921" y="3902031"/>
            <a:ext cx="1856133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Montserrat"/>
              </a:rPr>
              <a:t>CHAIN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Montserrat"/>
              </a:rPr>
              <a:t>(LangChain)</a:t>
            </a:r>
            <a:endParaRPr lang="it-IT" sz="36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53C32C6-1703-EE20-CE11-C59AC5B183FC}"/>
              </a:ext>
            </a:extLst>
          </p:cNvPr>
          <p:cNvSpPr/>
          <p:nvPr/>
        </p:nvSpPr>
        <p:spPr>
          <a:xfrm>
            <a:off x="6519431" y="3891139"/>
            <a:ext cx="1687610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Montserrat"/>
              </a:rPr>
              <a:t>LLMs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sz="1400" b="1" dirty="0">
                <a:solidFill>
                  <a:schemeClr val="bg1"/>
                </a:solidFill>
                <a:latin typeface="Montserrat"/>
              </a:rPr>
              <a:t>(OpenAI)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cxnSp>
        <p:nvCxnSpPr>
          <p:cNvPr id="16" name="Connettore a gomito 7">
            <a:extLst>
              <a:ext uri="{FF2B5EF4-FFF2-40B4-BE49-F238E27FC236}">
                <a16:creationId xmlns:a16="http://schemas.microsoft.com/office/drawing/2014/main" id="{686351D3-C67E-17AB-6C69-3DEECCD4BA7A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H="1">
            <a:off x="8560666" y="2693709"/>
            <a:ext cx="10892" cy="2405752"/>
          </a:xfrm>
          <a:prstGeom prst="bentConnector3">
            <a:avLst>
              <a:gd name="adj1" fmla="val -32567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a gomito 8">
            <a:extLst>
              <a:ext uri="{FF2B5EF4-FFF2-40B4-BE49-F238E27FC236}">
                <a16:creationId xmlns:a16="http://schemas.microsoft.com/office/drawing/2014/main" id="{9D7618B2-48D5-63C1-54F5-51FEEE2975AA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5400000" flipH="1">
            <a:off x="8560666" y="3680543"/>
            <a:ext cx="10892" cy="2405752"/>
          </a:xfrm>
          <a:prstGeom prst="bentConnector3">
            <a:avLst>
              <a:gd name="adj1" fmla="val -31988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3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24F0-6F19-F951-8262-E87197C10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B7A6A-0BB5-4418-DF0D-60C410571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D07F23D-CA22-9BC2-9EFD-6297C581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b="1" dirty="0" err="1"/>
              <a:t>MLOps</a:t>
            </a:r>
            <a:r>
              <a:rPr lang="it-IT" dirty="0"/>
              <a:t> integra i principi </a:t>
            </a:r>
            <a:r>
              <a:rPr lang="it-IT" dirty="0" err="1"/>
              <a:t>DevOps</a:t>
            </a:r>
            <a:r>
              <a:rPr lang="it-IT" dirty="0"/>
              <a:t> con il machine learning per automatizzare l'intero ciclo di vita ML, dalla fase di sviluppo fino alla produzione</a:t>
            </a:r>
          </a:p>
          <a:p>
            <a:r>
              <a:rPr lang="it-IT" dirty="0"/>
              <a:t>I punti chiave includono </a:t>
            </a:r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Integration (CI)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Delivery (CD)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Training (CT)</a:t>
            </a:r>
          </a:p>
          <a:p>
            <a:r>
              <a:rPr lang="it-IT" dirty="0"/>
              <a:t>Assicura </a:t>
            </a:r>
            <a:r>
              <a:rPr lang="it-IT" b="1" dirty="0"/>
              <a:t>automazione </a:t>
            </a:r>
            <a:r>
              <a:rPr lang="it-IT" dirty="0"/>
              <a:t>in ogni fase: test, deployment e monitoraggio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52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8AA4-742C-119C-2DBE-8118D1C2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6A07C-EE18-1D50-5D72-5D094DC21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B5C913D-CE4D-0546-3228-430A91CF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Il modello vero e proprio rappresenta una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piccolissima parte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di un sistema di Machine Learning</a:t>
            </a:r>
          </a:p>
          <a:p>
            <a:r>
              <a:rPr lang="it-IT" b="1" dirty="0" err="1">
                <a:hlinkClick r:id="rId2"/>
              </a:rPr>
              <a:t>Hidden</a:t>
            </a:r>
            <a:r>
              <a:rPr lang="it-IT" b="1" dirty="0">
                <a:hlinkClick r:id="rId2"/>
              </a:rPr>
              <a:t> Technical </a:t>
            </a:r>
            <a:r>
              <a:rPr lang="it-IT" b="1" dirty="0" err="1">
                <a:hlinkClick r:id="rId2"/>
              </a:rPr>
              <a:t>Debt</a:t>
            </a:r>
            <a:endParaRPr lang="it-IT" b="1" dirty="0"/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Complessità e difficoltà di mantenere nel tempo software</a:t>
            </a: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F98A465-FD3E-3B81-79A5-DC7F8E62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88" y="3298281"/>
            <a:ext cx="7772400" cy="27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Artificial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Intelligence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3A674910-6144-4FC7-5AE3-72C647DD11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1;p42">
            <a:extLst>
              <a:ext uri="{FF2B5EF4-FFF2-40B4-BE49-F238E27FC236}">
                <a16:creationId xmlns:a16="http://schemas.microsoft.com/office/drawing/2014/main" id="{E66B3F02-F5DF-3168-B1DB-C842FB1C93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559" y="2420819"/>
            <a:ext cx="3544983" cy="2948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4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25A0-2A56-C4D8-4979-DDA39AF5A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81400-3D39-D774-944D-89A42E368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0 – Manual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Process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32D3B26-1A34-CFD4-26CD-77028308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dirty="0"/>
              <a:t>Nessun CI/CD </a:t>
            </a:r>
          </a:p>
          <a:p>
            <a:r>
              <a:rPr lang="it-IT" dirty="0"/>
              <a:t>Frequente in </a:t>
            </a:r>
            <a:r>
              <a:rPr lang="it-IT" b="1" dirty="0"/>
              <a:t>prototipazione</a:t>
            </a:r>
            <a:r>
              <a:rPr lang="it-IT" dirty="0"/>
              <a:t> (es. DS che scrivono notebook)</a:t>
            </a:r>
          </a:p>
          <a:p>
            <a:r>
              <a:rPr lang="it-IT" dirty="0"/>
              <a:t>Aggiornamenti dei modelli poco frequenti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7" name="Immagine 6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53E4D7B3-B189-1CA3-54F6-83CE96D0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97" y="2930050"/>
            <a:ext cx="8619005" cy="31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BD3B2-860E-A91F-A4A4-8D5FCA63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692823-CC46-0E89-CADE-C1B9744E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8875059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1 – ML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267A5098-59C5-55D4-40FD-389E405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Automazione nei nel cosiddetto ML Experiment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Continuous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Training del modello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Concetto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pipeline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Deploy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non del solo modello ma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tutta la pipeline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CD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dei modelli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Componenti addizionali: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Data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6" name="Immagine 5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E3473953-E15F-B41C-AB47-79901E5E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81" y="1709728"/>
            <a:ext cx="6082302" cy="42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1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6AD8-28E2-6EDB-9DBE-EA3D8D99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5D843-AC53-452C-5B60-6C394C33E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2 – CI/CD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BF17869C-B212-7D9F-F3E8-0601893A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CI/CD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Trigger automatici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Modello come servizio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Monitoring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DF1F191-E6C3-89EC-E0EB-FC525C14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17" y="1511438"/>
            <a:ext cx="6779260" cy="43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04EF-C2FC-1CFA-2F86-077B552A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16DE33-1816-5806-591D-0EF36C5A0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972911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any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questions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5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C704-0FAF-A785-BDE3-311F070C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266F2-425B-8C0D-C086-C4FA50A4D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972911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Thanks for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your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attention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5179DC2-B3B5-77C0-BAFC-EDD07C8D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188" y="4041801"/>
            <a:ext cx="7969624" cy="781210"/>
          </a:xfrm>
        </p:spPr>
        <p:txBody>
          <a:bodyPr/>
          <a:lstStyle/>
          <a:p>
            <a:pPr marL="0" indent="0" algn="ctr">
              <a:buNone/>
            </a:pPr>
            <a:r>
              <a:rPr lang="it-IT" sz="4000" dirty="0" err="1">
                <a:latin typeface="Geist" pitchFamily="2" charset="77"/>
                <a:ea typeface="Geist" pitchFamily="2" charset="77"/>
                <a:cs typeface="Geist" pitchFamily="2" charset="77"/>
              </a:rPr>
              <a:t>g.mastrandrea@datamasters.it</a:t>
            </a:r>
            <a:endParaRPr lang="it-IT" sz="4000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05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3062141aa9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175" y="1109075"/>
            <a:ext cx="5455925" cy="5455925"/>
          </a:xfrm>
          <a:prstGeom prst="rect">
            <a:avLst/>
          </a:prstGeom>
          <a:noFill/>
          <a:ln w="28575" cap="flat" cmpd="sng">
            <a:solidFill>
              <a:srgbClr val="FFBB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1" name="Google Shape;361;g3062141aa97_0_0"/>
          <p:cNvSpPr txBox="1">
            <a:spLocks noGrp="1"/>
          </p:cNvSpPr>
          <p:nvPr>
            <p:ph type="ctrTitle"/>
          </p:nvPr>
        </p:nvSpPr>
        <p:spPr>
          <a:xfrm>
            <a:off x="210625" y="790200"/>
            <a:ext cx="62157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it-IT" sz="3100">
                <a:solidFill>
                  <a:schemeClr val="dk1"/>
                </a:solidFill>
              </a:rPr>
              <a:t>Il percorso più rapido per imparare il Machine Learning</a:t>
            </a:r>
            <a:r>
              <a:rPr lang="it-IT" sz="2900">
                <a:solidFill>
                  <a:schemeClr val="dk1"/>
                </a:solidFill>
              </a:rPr>
              <a:t> </a:t>
            </a:r>
            <a:endParaRPr sz="2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it-IT" sz="2500">
                <a:solidFill>
                  <a:srgbClr val="FFBB00"/>
                </a:solidFill>
              </a:rPr>
              <a:t>Dalle basi di Python fino agli algoritmi più avanzati</a:t>
            </a:r>
            <a:endParaRPr sz="3400">
              <a:solidFill>
                <a:srgbClr val="FFBB00"/>
              </a:solidFill>
            </a:endParaRPr>
          </a:p>
        </p:txBody>
      </p:sp>
      <p:sp>
        <p:nvSpPr>
          <p:cNvPr id="362" name="Google Shape;362;g3062141aa97_0_0"/>
          <p:cNvSpPr txBox="1">
            <a:spLocks noGrp="1"/>
          </p:cNvSpPr>
          <p:nvPr>
            <p:ph type="ctrTitle"/>
          </p:nvPr>
        </p:nvSpPr>
        <p:spPr>
          <a:xfrm>
            <a:off x="286875" y="2675200"/>
            <a:ext cx="62157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it-IT" sz="3600" i="1">
                <a:solidFill>
                  <a:schemeClr val="dk1"/>
                </a:solidFill>
              </a:rPr>
              <a:t>Scansiona il QR CODE e scopri la </a:t>
            </a:r>
            <a:r>
              <a:rPr lang="it-IT" sz="3600" i="1">
                <a:solidFill>
                  <a:srgbClr val="FFBB00"/>
                </a:solidFill>
              </a:rPr>
              <a:t>PROMOZIONE</a:t>
            </a:r>
            <a:r>
              <a:rPr lang="it-IT" sz="3600" i="1">
                <a:solidFill>
                  <a:schemeClr val="dk1"/>
                </a:solidFill>
              </a:rPr>
              <a:t> </a:t>
            </a:r>
            <a:r>
              <a:rPr lang="it-IT" sz="3600" i="1">
                <a:solidFill>
                  <a:srgbClr val="FFBB00"/>
                </a:solidFill>
              </a:rPr>
              <a:t>ESCLUSIVA</a:t>
            </a:r>
            <a:r>
              <a:rPr lang="it-IT" sz="3600" i="1">
                <a:solidFill>
                  <a:schemeClr val="dk1"/>
                </a:solidFill>
              </a:rPr>
              <a:t> Come to Code</a:t>
            </a:r>
            <a:endParaRPr sz="3900" i="1">
              <a:solidFill>
                <a:srgbClr val="FFBB00"/>
              </a:solidFill>
            </a:endParaRPr>
          </a:p>
        </p:txBody>
      </p:sp>
      <p:sp>
        <p:nvSpPr>
          <p:cNvPr id="363" name="Google Shape;363;g3062141aa97_0_0"/>
          <p:cNvSpPr txBox="1"/>
          <p:nvPr/>
        </p:nvSpPr>
        <p:spPr>
          <a:xfrm>
            <a:off x="58225" y="6195700"/>
            <a:ext cx="4498500" cy="36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57575"/>
                </a:solidFill>
              </a:rPr>
              <a:t>Promozione valida per la sola durata dell’evento Come to Code</a:t>
            </a:r>
            <a:endParaRPr sz="1200">
              <a:solidFill>
                <a:srgbClr val="75757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7AB52-BF71-66AD-FC46-8A3D461EB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ECED7-DD0D-0CF9-F8FE-1C1EEF889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Machine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4E8E0C9B-7286-9AB3-9CFF-D51F958881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78;p43">
            <a:extLst>
              <a:ext uri="{FF2B5EF4-FFF2-40B4-BE49-F238E27FC236}">
                <a16:creationId xmlns:a16="http://schemas.microsoft.com/office/drawing/2014/main" id="{9D21CD6B-C2AE-F571-715E-D5F1B4A63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074" y="2357544"/>
            <a:ext cx="4140940" cy="2743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E2AC-F889-3070-CA19-A18F0AF4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50E13-D3D6-CB6F-0B92-7F3F4CB658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Deep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9EA347B2-D014-0514-C001-4276F4FFF0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85;p44">
            <a:extLst>
              <a:ext uri="{FF2B5EF4-FFF2-40B4-BE49-F238E27FC236}">
                <a16:creationId xmlns:a16="http://schemas.microsoft.com/office/drawing/2014/main" id="{01C00CB2-07EB-46EA-F0FA-DF1A8C8585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886" y="2443862"/>
            <a:ext cx="5488649" cy="3087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0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8D41-E915-5DCF-AEBF-410CC6A4F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B16A7-C474-8559-E10C-B567808BA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Generative AI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1CF342B9-29C5-A634-7E76-D58CEE9E64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92;p45">
            <a:extLst>
              <a:ext uri="{FF2B5EF4-FFF2-40B4-BE49-F238E27FC236}">
                <a16:creationId xmlns:a16="http://schemas.microsoft.com/office/drawing/2014/main" id="{292027E7-CA04-CA63-23F1-6A49493AE5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223" y="2553491"/>
            <a:ext cx="747115" cy="74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3;p45">
            <a:extLst>
              <a:ext uri="{FF2B5EF4-FFF2-40B4-BE49-F238E27FC236}">
                <a16:creationId xmlns:a16="http://schemas.microsoft.com/office/drawing/2014/main" id="{23FE076A-F9C3-1211-A3EC-C42CE6A8DC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2813" y="2029748"/>
            <a:ext cx="1898271" cy="70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4;p45">
            <a:extLst>
              <a:ext uri="{FF2B5EF4-FFF2-40B4-BE49-F238E27FC236}">
                <a16:creationId xmlns:a16="http://schemas.microsoft.com/office/drawing/2014/main" id="{178E480E-5E65-A8D0-5CEF-6DB48BAA32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9062" y="3429000"/>
            <a:ext cx="1084031" cy="10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5;p45">
            <a:extLst>
              <a:ext uri="{FF2B5EF4-FFF2-40B4-BE49-F238E27FC236}">
                <a16:creationId xmlns:a16="http://schemas.microsoft.com/office/drawing/2014/main" id="{120ACA5D-5D13-9D1F-7363-BB30A487BB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825" y="4292485"/>
            <a:ext cx="2024557" cy="8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6;p45">
            <a:extLst>
              <a:ext uri="{FF2B5EF4-FFF2-40B4-BE49-F238E27FC236}">
                <a16:creationId xmlns:a16="http://schemas.microsoft.com/office/drawing/2014/main" id="{C6D66239-850B-DF4F-6C7C-11B70C0640E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2495" y="4914165"/>
            <a:ext cx="2473628" cy="137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7;p45">
            <a:extLst>
              <a:ext uri="{FF2B5EF4-FFF2-40B4-BE49-F238E27FC236}">
                <a16:creationId xmlns:a16="http://schemas.microsoft.com/office/drawing/2014/main" id="{7B13D238-A18B-5530-45B2-DB63D809D61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1505" y="1005883"/>
            <a:ext cx="1374246" cy="1374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5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1176C-E3CE-7C31-4BCC-4F5C5E71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90F629-7961-3C57-CE53-2DEEDC1EA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3C3DF3A-1B81-43D0-9A04-DD1CD83B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trovare le chiavi di casa?</a:t>
            </a:r>
          </a:p>
          <a:p>
            <a:r>
              <a:rPr lang="it-IT" dirty="0"/>
              <a:t>Devo trovare parcheggio in città?</a:t>
            </a:r>
          </a:p>
        </p:txBody>
      </p:sp>
      <p:pic>
        <p:nvPicPr>
          <p:cNvPr id="5" name="Pubblicita Bref Blue Activ - Maggio 2018">
            <a:hlinkClick r:id="" action="ppaction://media"/>
            <a:extLst>
              <a:ext uri="{FF2B5EF4-FFF2-40B4-BE49-F238E27FC236}">
                <a16:creationId xmlns:a16="http://schemas.microsoft.com/office/drawing/2014/main" id="{4AFD96CB-7B1A-2490-0071-5C8516197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94964"/>
            <a:ext cx="5546163" cy="31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883B9B2E-F72D-0CF7-0FE2-25334296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segmentare dei dati? </a:t>
            </a:r>
          </a:p>
          <a:p>
            <a:pPr lvl="1"/>
            <a:r>
              <a:rPr lang="it-IT" dirty="0"/>
              <a:t>(video, immagini, dati)</a:t>
            </a:r>
          </a:p>
          <a:p>
            <a:r>
              <a:rPr lang="it-IT" dirty="0"/>
              <a:t>Devo costruire un modello predittivo?</a:t>
            </a:r>
          </a:p>
          <a:p>
            <a:r>
              <a:rPr lang="it-IT" dirty="0"/>
              <a:t>Devo fare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?</a:t>
            </a:r>
          </a:p>
          <a:p>
            <a:r>
              <a:rPr lang="it-IT" dirty="0"/>
              <a:t>Devo analizzare il sentiment di clienti?</a:t>
            </a:r>
          </a:p>
        </p:txBody>
      </p:sp>
      <p:pic>
        <p:nvPicPr>
          <p:cNvPr id="3" name="This Is What Teslas Autopilot Sees On The Road">
            <a:hlinkClick r:id="" action="ppaction://media"/>
            <a:extLst>
              <a:ext uri="{FF2B5EF4-FFF2-40B4-BE49-F238E27FC236}">
                <a16:creationId xmlns:a16="http://schemas.microsoft.com/office/drawing/2014/main" id="{A0E05E08-ECD5-315A-7049-0DBDAD641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2871" y="2085313"/>
            <a:ext cx="5458976" cy="30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Modelli predittivi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9062898-C30A-C961-3E20-AB21D8DC0031}"/>
              </a:ext>
            </a:extLst>
          </p:cNvPr>
          <p:cNvGrpSpPr/>
          <p:nvPr/>
        </p:nvGrpSpPr>
        <p:grpSpPr>
          <a:xfrm>
            <a:off x="0" y="1448881"/>
            <a:ext cx="12191999" cy="1980119"/>
            <a:chOff x="-2309697" y="4545311"/>
            <a:chExt cx="12191999" cy="1980119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B3C76A6-9789-76FF-EEC5-63261B53F6D7}"/>
                </a:ext>
              </a:extLst>
            </p:cNvPr>
            <p:cNvSpPr/>
            <p:nvPr/>
          </p:nvSpPr>
          <p:spPr>
            <a:xfrm>
              <a:off x="-2309697" y="4545311"/>
              <a:ext cx="12191999" cy="1980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9E723BE-F901-9FCD-3353-09086FA8FC5F}"/>
                </a:ext>
              </a:extLst>
            </p:cNvPr>
            <p:cNvGrpSpPr/>
            <p:nvPr/>
          </p:nvGrpSpPr>
          <p:grpSpPr>
            <a:xfrm>
              <a:off x="186422" y="4796136"/>
              <a:ext cx="7714681" cy="1512198"/>
              <a:chOff x="2567054" y="1881708"/>
              <a:chExt cx="7714681" cy="1512198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2462471-6AB8-9E25-C617-BBA724180B63}"/>
                  </a:ext>
                </a:extLst>
              </p:cNvPr>
              <p:cNvSpPr txBox="1"/>
              <p:nvPr/>
            </p:nvSpPr>
            <p:spPr>
              <a:xfrm>
                <a:off x="2909649" y="1881708"/>
                <a:ext cx="7372086" cy="660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Usare dati</a:t>
                </a:r>
                <a:r>
                  <a:rPr lang="it-IT" sz="28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	  per	</a:t>
                </a: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rispondere a domande</a:t>
                </a:r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C86012A-CC51-90CF-06CB-B6FF3CEE5CDD}"/>
                  </a:ext>
                </a:extLst>
              </p:cNvPr>
              <p:cNvSpPr txBox="1"/>
              <p:nvPr/>
            </p:nvSpPr>
            <p:spPr>
              <a:xfrm>
                <a:off x="2567054" y="2891204"/>
                <a:ext cx="2684955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addestramento</a:t>
                </a: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FB35BC5-F971-29D6-BEFA-B84922247978}"/>
                  </a:ext>
                </a:extLst>
              </p:cNvPr>
              <p:cNvSpPr txBox="1"/>
              <p:nvPr/>
            </p:nvSpPr>
            <p:spPr>
              <a:xfrm>
                <a:off x="5943906" y="2830602"/>
                <a:ext cx="3698880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predizione / classificazione</a:t>
                </a:r>
              </a:p>
            </p:txBody>
          </p:sp>
          <p:sp>
            <p:nvSpPr>
              <p:cNvPr id="21" name="Parentesi graffa chiusa 20">
                <a:extLst>
                  <a:ext uri="{FF2B5EF4-FFF2-40B4-BE49-F238E27FC236}">
                    <a16:creationId xmlns:a16="http://schemas.microsoft.com/office/drawing/2014/main" id="{AF3EB8DE-ECA5-DF0A-26D1-4846AA2E92EB}"/>
                  </a:ext>
                </a:extLst>
              </p:cNvPr>
              <p:cNvSpPr/>
              <p:nvPr/>
            </p:nvSpPr>
            <p:spPr>
              <a:xfrm rot="5400000">
                <a:off x="3753245" y="1769718"/>
                <a:ext cx="312574" cy="1805472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Parentesi graffa chiusa 21">
                <a:extLst>
                  <a:ext uri="{FF2B5EF4-FFF2-40B4-BE49-F238E27FC236}">
                    <a16:creationId xmlns:a16="http://schemas.microsoft.com/office/drawing/2014/main" id="{39C7D3FE-00B1-6030-802D-6C62109A0E86}"/>
                  </a:ext>
                </a:extLst>
              </p:cNvPr>
              <p:cNvSpPr/>
              <p:nvPr/>
            </p:nvSpPr>
            <p:spPr>
              <a:xfrm rot="5400000">
                <a:off x="7569279" y="747972"/>
                <a:ext cx="312574" cy="38344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FE74290-216A-C965-78BC-FEB00ADE4C0F}"/>
              </a:ext>
            </a:extLst>
          </p:cNvPr>
          <p:cNvGrpSpPr/>
          <p:nvPr/>
        </p:nvGrpSpPr>
        <p:grpSpPr>
          <a:xfrm>
            <a:off x="1637817" y="3587369"/>
            <a:ext cx="8470307" cy="2522465"/>
            <a:chOff x="1258656" y="3302347"/>
            <a:chExt cx="9446117" cy="2813062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7A6A5BF-0C45-7CA6-2656-97F80EDFAE3A}"/>
                </a:ext>
              </a:extLst>
            </p:cNvPr>
            <p:cNvGrpSpPr/>
            <p:nvPr/>
          </p:nvGrpSpPr>
          <p:grpSpPr>
            <a:xfrm>
              <a:off x="1258656" y="3302347"/>
              <a:ext cx="9446117" cy="2813062"/>
              <a:chOff x="1438696" y="3414428"/>
              <a:chExt cx="9446117" cy="2813062"/>
            </a:xfrm>
          </p:grpSpPr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041F6B02-8BB5-66F7-781F-E11FCB29DAF0}"/>
                  </a:ext>
                </a:extLst>
              </p:cNvPr>
              <p:cNvGrpSpPr/>
              <p:nvPr/>
            </p:nvGrpSpPr>
            <p:grpSpPr>
              <a:xfrm>
                <a:off x="1438696" y="3414428"/>
                <a:ext cx="4618796" cy="2813062"/>
                <a:chOff x="143069" y="1467478"/>
                <a:chExt cx="4618796" cy="2813062"/>
              </a:xfrm>
            </p:grpSpPr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825A42C9-6099-FDEF-EF3B-123D3F64626C}"/>
                    </a:ext>
                  </a:extLst>
                </p:cNvPr>
                <p:cNvSpPr/>
                <p:nvPr/>
              </p:nvSpPr>
              <p:spPr>
                <a:xfrm>
                  <a:off x="143069" y="1664403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CasellaDiTesto 31">
                  <a:extLst>
                    <a:ext uri="{FF2B5EF4-FFF2-40B4-BE49-F238E27FC236}">
                      <a16:creationId xmlns:a16="http://schemas.microsoft.com/office/drawing/2014/main" id="{61DA1B29-4521-58B2-4651-385541889B03}"/>
                    </a:ext>
                  </a:extLst>
                </p:cNvPr>
                <p:cNvSpPr txBox="1"/>
                <p:nvPr/>
              </p:nvSpPr>
              <p:spPr>
                <a:xfrm>
                  <a:off x="387591" y="1467478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Programmazione tradizionale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52A6F0EA-A033-5986-4EE4-3BD329CD09A5}"/>
                  </a:ext>
                </a:extLst>
              </p:cNvPr>
              <p:cNvGrpSpPr/>
              <p:nvPr/>
            </p:nvGrpSpPr>
            <p:grpSpPr>
              <a:xfrm>
                <a:off x="6266017" y="3414428"/>
                <a:ext cx="4618796" cy="2813062"/>
                <a:chOff x="5477238" y="1446064"/>
                <a:chExt cx="4618796" cy="2813062"/>
              </a:xfrm>
            </p:grpSpPr>
            <p:sp>
              <p:nvSpPr>
                <p:cNvPr id="29" name="Rettangolo 28">
                  <a:extLst>
                    <a:ext uri="{FF2B5EF4-FFF2-40B4-BE49-F238E27FC236}">
                      <a16:creationId xmlns:a16="http://schemas.microsoft.com/office/drawing/2014/main" id="{A78E26AF-FCDC-EF1D-5F47-30DA60307AAE}"/>
                    </a:ext>
                  </a:extLst>
                </p:cNvPr>
                <p:cNvSpPr/>
                <p:nvPr/>
              </p:nvSpPr>
              <p:spPr>
                <a:xfrm>
                  <a:off x="5477238" y="1642989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4DC6B0A4-DF88-90B0-E9B5-48C380A885EB}"/>
                    </a:ext>
                  </a:extLst>
                </p:cNvPr>
                <p:cNvSpPr txBox="1"/>
                <p:nvPr/>
              </p:nvSpPr>
              <p:spPr>
                <a:xfrm>
                  <a:off x="5721760" y="1446064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Machine Learning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</p:grp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4CE87075-EC00-1E62-10AD-F2CFEB17C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178" y="3820025"/>
              <a:ext cx="3887045" cy="202681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BEB4894-8758-F620-B1E6-8A4019B9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2380" y="3868604"/>
              <a:ext cx="3900924" cy="1985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1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ro e storia">
  <a:themeElements>
    <a:clrScheme name="DATA MASTERS / Accent">
      <a:dk1>
        <a:srgbClr val="080808"/>
      </a:dk1>
      <a:lt1>
        <a:srgbClr val="FFFFFF"/>
      </a:lt1>
      <a:dk2>
        <a:srgbClr val="2D51FF"/>
      </a:dk2>
      <a:lt2>
        <a:srgbClr val="D5DCFF"/>
      </a:lt2>
      <a:accent1>
        <a:srgbClr val="E5FC54"/>
      </a:accent1>
      <a:accent2>
        <a:srgbClr val="32FE6B"/>
      </a:accent2>
      <a:accent3>
        <a:srgbClr val="C294FF"/>
      </a:accent3>
      <a:accent4>
        <a:srgbClr val="FE5D02"/>
      </a:accent4>
      <a:accent5>
        <a:srgbClr val="FF70FE"/>
      </a:accent5>
      <a:accent6>
        <a:srgbClr val="680031"/>
      </a:accent6>
      <a:hlink>
        <a:srgbClr val="202F74"/>
      </a:hlink>
      <a:folHlink>
        <a:srgbClr val="8197FF"/>
      </a:folHlink>
    </a:clrScheme>
    <a:fontScheme name="Personalizzato 1">
      <a:majorFont>
        <a:latin typeface="Geist Bold"/>
        <a:ea typeface=""/>
        <a:cs typeface=""/>
      </a:majorFont>
      <a:minorFont>
        <a:latin typeface="Geis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/>
        </a:solidFill>
        <a:ln w="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ntro e storia" id="{B1765B91-D8E9-244E-84C4-E55FB63F20F1}" vid="{E4C48B38-D911-FD4F-8C7D-FF3F02660D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e storia</Template>
  <TotalTime>13557</TotalTime>
  <Words>1070</Words>
  <Application>Microsoft Macintosh PowerPoint</Application>
  <PresentationFormat>Widescreen</PresentationFormat>
  <Paragraphs>206</Paragraphs>
  <Slides>35</Slides>
  <Notes>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9" baseType="lpstr">
      <vt:lpstr>Aptos</vt:lpstr>
      <vt:lpstr>Arial</vt:lpstr>
      <vt:lpstr>Calibri</vt:lpstr>
      <vt:lpstr>Geist</vt:lpstr>
      <vt:lpstr>Geist Black</vt:lpstr>
      <vt:lpstr>Geist Bold</vt:lpstr>
      <vt:lpstr>Geist Mono</vt:lpstr>
      <vt:lpstr>Montserrat</vt:lpstr>
      <vt:lpstr>Roboto</vt:lpstr>
      <vt:lpstr>Roboto Light</vt:lpstr>
      <vt:lpstr>Roboto Medium</vt:lpstr>
      <vt:lpstr>Roboto Mono</vt:lpstr>
      <vt:lpstr>Wingdings</vt:lpstr>
      <vt:lpstr>Intro e storia</vt:lpstr>
      <vt:lpstr>Train-Prey-Deploy Il viaggio di un modello di ML dalla nascita all’online</vt:lpstr>
      <vt:lpstr>Presentazione standard di PowerPoint</vt:lpstr>
      <vt:lpstr>Artificial Intelligence</vt:lpstr>
      <vt:lpstr>Machine Learning</vt:lpstr>
      <vt:lpstr>Deep Learning</vt:lpstr>
      <vt:lpstr>Generative AI</vt:lpstr>
      <vt:lpstr>L’AI è sempre la soluzione?</vt:lpstr>
      <vt:lpstr>L’AI è sempre la soluzione?</vt:lpstr>
      <vt:lpstr>Modelli predittivi</vt:lpstr>
      <vt:lpstr>Apprendimento supervisionato</vt:lpstr>
      <vt:lpstr>…e l’IA generativa?</vt:lpstr>
      <vt:lpstr>…e l’IA generativa?</vt:lpstr>
      <vt:lpstr>Processo di implementazione</vt:lpstr>
      <vt:lpstr>Raccolta dati</vt:lpstr>
      <vt:lpstr>Preprocessing</vt:lpstr>
      <vt:lpstr>Preprocessing</vt:lpstr>
      <vt:lpstr>Preprocessing</vt:lpstr>
      <vt:lpstr>Feature Engineering</vt:lpstr>
      <vt:lpstr>Feature Engineering</vt:lpstr>
      <vt:lpstr>Feature Engineering</vt:lpstr>
      <vt:lpstr>Analisi delle distribuzioni</vt:lpstr>
      <vt:lpstr>Scelta del modello</vt:lpstr>
      <vt:lpstr>Il mondo oltre le reti neurali</vt:lpstr>
      <vt:lpstr>Il mondo oltre le reti neurali</vt:lpstr>
      <vt:lpstr>Train</vt:lpstr>
      <vt:lpstr>Validazione e Test</vt:lpstr>
      <vt:lpstr>LLM agentic applications</vt:lpstr>
      <vt:lpstr>MLOps</vt:lpstr>
      <vt:lpstr>MLOps</vt:lpstr>
      <vt:lpstr>MLOps level 0 – Manual Process</vt:lpstr>
      <vt:lpstr>MLOps level 1 – ML pipeline automation</vt:lpstr>
      <vt:lpstr>MLOps level 2 – CI/CD pipeline automation</vt:lpstr>
      <vt:lpstr>…any questions?</vt:lpstr>
      <vt:lpstr>Thanks for your attention!</vt:lpstr>
      <vt:lpstr>Il percorso più rapido per imparare il Machine Learning  Dalle basi di Python fino agli algoritmi più avanzati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Cipriani</dc:creator>
  <cp:lastModifiedBy>Francesco Cipriani</cp:lastModifiedBy>
  <cp:revision>150</cp:revision>
  <dcterms:created xsi:type="dcterms:W3CDTF">2024-08-01T08:48:21Z</dcterms:created>
  <dcterms:modified xsi:type="dcterms:W3CDTF">2024-09-29T08:02:29Z</dcterms:modified>
</cp:coreProperties>
</file>